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/>
    <p:restoredTop sz="94690"/>
  </p:normalViewPr>
  <p:slideViewPr>
    <p:cSldViewPr snapToGrid="0" snapToObjects="1">
      <p:cViewPr varScale="1">
        <p:scale>
          <a:sx n="111" d="100"/>
          <a:sy n="111" d="100"/>
        </p:scale>
        <p:origin x="6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1D274-8E8A-FC44-BBB8-F597AADA8EF5}" type="datetimeFigureOut">
              <a:rPr lang="en-US" smtClean="0"/>
              <a:t>9/17/19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0A92B-1E18-0A40-AA4D-5E866297D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88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y58k9wu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5D80-1B18-8E44-85B5-F9C39D0CC3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Student data privacy integration into existing purchasing procedures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4AD42-FABE-AC42-B66A-C7DE8428C0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Principals meeting</a:t>
            </a:r>
          </a:p>
          <a:p>
            <a:r>
              <a:rPr lang="en-US" dirty="0"/>
              <a:t>Tuesday, September 17, 2019</a:t>
            </a:r>
          </a:p>
        </p:txBody>
      </p:sp>
    </p:spTree>
    <p:extLst>
      <p:ext uri="{BB962C8B-B14F-4D97-AF65-F5344CB8AC3E}">
        <p14:creationId xmlns:p14="http://schemas.microsoft.com/office/powerpoint/2010/main" val="415207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45FB3-7964-834D-88FB-2AE3F2243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3393683"/>
            <a:ext cx="9906000" cy="2852737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A75AB-A74F-324D-9595-DDB99027A9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14B8B8-46D9-C944-A8C9-C43F883A9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686" y="159820"/>
            <a:ext cx="7167226" cy="495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4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A4CC4-119B-134C-AB75-E8BFCF98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data privacy and third party contractors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F7004-F250-404C-ABB5-8EB467321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Any app or program that collects any personally identifiable student data (i.e., anything that requires a student to enter unique login credentials) has to be vetted for data privacy.  We check:</a:t>
            </a:r>
          </a:p>
          <a:p>
            <a:pPr lvl="1"/>
            <a:r>
              <a:rPr lang="en-US" sz="2400" dirty="0"/>
              <a:t>The vendor’s Privacy Policy</a:t>
            </a:r>
          </a:p>
          <a:p>
            <a:pPr lvl="1"/>
            <a:r>
              <a:rPr lang="en-US" sz="2400" dirty="0"/>
              <a:t>The vendor’s Terms and Conditions</a:t>
            </a:r>
          </a:p>
          <a:p>
            <a:pPr lvl="1"/>
            <a:r>
              <a:rPr lang="en-US" sz="2400" dirty="0"/>
              <a:t>Network security (Information Systems)</a:t>
            </a:r>
          </a:p>
          <a:p>
            <a:r>
              <a:rPr lang="en-US" dirty="0"/>
              <a:t>If any of these things do not meet the minimum requirements of the Utah Student Privacy and Data Protection Act, then we can’t legally use it.</a:t>
            </a:r>
          </a:p>
        </p:txBody>
      </p:sp>
    </p:spTree>
    <p:extLst>
      <p:ext uri="{BB962C8B-B14F-4D97-AF65-F5344CB8AC3E}">
        <p14:creationId xmlns:p14="http://schemas.microsoft.com/office/powerpoint/2010/main" val="113385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BF5F7-9FA5-3D4C-BE1E-604B4BD7A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data privacy and third party contractors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F90FB-CBFB-B144-A1E2-EB4E79C8D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If everything checks out, the vendor will be asked to sign a Data Privacy Agreement (DPA) in which they agree to:</a:t>
            </a:r>
          </a:p>
          <a:p>
            <a:pPr lvl="1"/>
            <a:r>
              <a:rPr lang="en-US" sz="2400" dirty="0"/>
              <a:t>Use student data strictly for the service for which they are contracted</a:t>
            </a:r>
          </a:p>
          <a:p>
            <a:pPr lvl="1"/>
            <a:r>
              <a:rPr lang="en-US" sz="2400" dirty="0"/>
              <a:t>Store and protect student data using industry-level standards</a:t>
            </a:r>
          </a:p>
          <a:p>
            <a:pPr lvl="1"/>
            <a:r>
              <a:rPr lang="en-US" sz="2400" dirty="0"/>
              <a:t>Not sell student data</a:t>
            </a:r>
          </a:p>
          <a:p>
            <a:pPr lvl="1"/>
            <a:r>
              <a:rPr lang="en-US" sz="2400" dirty="0"/>
              <a:t>Not use targeted advertising</a:t>
            </a:r>
          </a:p>
          <a:p>
            <a:pPr lvl="1"/>
            <a:r>
              <a:rPr lang="en-US" sz="2400" dirty="0"/>
              <a:t>Report any data breaches</a:t>
            </a:r>
          </a:p>
          <a:p>
            <a:pPr lvl="1"/>
            <a:r>
              <a:rPr lang="en-US" sz="2400" dirty="0"/>
              <a:t>Delete student data if we ask them to</a:t>
            </a:r>
          </a:p>
          <a:p>
            <a:pPr lvl="1"/>
            <a:r>
              <a:rPr lang="en-US" sz="2400" dirty="0"/>
              <a:t>Be willing to subject themselves to an audit if we wish</a:t>
            </a:r>
          </a:p>
        </p:txBody>
      </p:sp>
    </p:spTree>
    <p:extLst>
      <p:ext uri="{BB962C8B-B14F-4D97-AF65-F5344CB8AC3E}">
        <p14:creationId xmlns:p14="http://schemas.microsoft.com/office/powerpoint/2010/main" val="129643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920E3-FEC1-CF40-804B-437A8BEF6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does this affect you and your school?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D5294-E83B-D14D-A011-C5602BB21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Before a purchase of an app, software program, or online software subscription can be approved:</a:t>
            </a:r>
          </a:p>
          <a:p>
            <a:pPr lvl="1"/>
            <a:r>
              <a:rPr lang="en-US" sz="2400" dirty="0"/>
              <a:t>Information Systems vets the program for security</a:t>
            </a:r>
          </a:p>
          <a:p>
            <a:pPr lvl="1"/>
            <a:r>
              <a:rPr lang="en-US" sz="2400" dirty="0"/>
              <a:t>Evaluation, Research &amp; Accountability vets the program for student data privacy</a:t>
            </a:r>
          </a:p>
          <a:p>
            <a:pPr lvl="2"/>
            <a:r>
              <a:rPr lang="en-US" sz="2400" dirty="0"/>
              <a:t>ERA solicits the signed DPA</a:t>
            </a:r>
          </a:p>
          <a:p>
            <a:r>
              <a:rPr lang="en-US" dirty="0"/>
              <a:t>Once this is done, the purchase approval process may move forward</a:t>
            </a:r>
          </a:p>
        </p:txBody>
      </p:sp>
    </p:spTree>
    <p:extLst>
      <p:ext uri="{BB962C8B-B14F-4D97-AF65-F5344CB8AC3E}">
        <p14:creationId xmlns:p14="http://schemas.microsoft.com/office/powerpoint/2010/main" val="228815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E982E-4476-5748-932C-4CF0BA38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does it work?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C6BD38-6A00-3244-974D-4859E0EFD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482176"/>
            <a:ext cx="9906000" cy="3076335"/>
          </a:xfrm>
        </p:spPr>
      </p:pic>
    </p:spTree>
    <p:extLst>
      <p:ext uri="{BB962C8B-B14F-4D97-AF65-F5344CB8AC3E}">
        <p14:creationId xmlns:p14="http://schemas.microsoft.com/office/powerpoint/2010/main" val="81367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E982E-4476-5748-932C-4CF0BA38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does it work?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2B446-2E27-0B45-8253-BB2CB8E5F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School submits program to be purchased to the Purchasing Department as normal (complete with requisite quotes and documentation)</a:t>
            </a:r>
          </a:p>
          <a:p>
            <a:r>
              <a:rPr lang="en-US" sz="2800" dirty="0"/>
              <a:t>Purchasing sends request to ERA for vetting</a:t>
            </a:r>
          </a:p>
          <a:p>
            <a:r>
              <a:rPr lang="en-US" sz="2800" dirty="0"/>
              <a:t>ERA vets the vendor’s privacy policy and terms and conditions</a:t>
            </a:r>
          </a:p>
          <a:p>
            <a:r>
              <a:rPr lang="en-US" sz="2800" dirty="0"/>
              <a:t>ERA requests that Information Systems check the program for network security, if necessary</a:t>
            </a:r>
          </a:p>
        </p:txBody>
      </p:sp>
    </p:spTree>
    <p:extLst>
      <p:ext uri="{BB962C8B-B14F-4D97-AF65-F5344CB8AC3E}">
        <p14:creationId xmlns:p14="http://schemas.microsoft.com/office/powerpoint/2010/main" val="169752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E982E-4476-5748-932C-4CF0BA38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does it work?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C3A24-C1E2-B545-B5FB-7FEA839EF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ERA works with the vendor to make necessary adjustments and sign the Data Privacy Agreement</a:t>
            </a:r>
          </a:p>
          <a:p>
            <a:pPr lvl="1"/>
            <a:r>
              <a:rPr lang="en-US" sz="2800" dirty="0"/>
              <a:t>ERA works with the requesting school if there are usage issues or restrictions that come up</a:t>
            </a:r>
          </a:p>
          <a:p>
            <a:r>
              <a:rPr lang="en-US" sz="2800" dirty="0"/>
              <a:t>ERA notifies Purchasing of approval or denial</a:t>
            </a:r>
          </a:p>
        </p:txBody>
      </p:sp>
    </p:spTree>
    <p:extLst>
      <p:ext uri="{BB962C8B-B14F-4D97-AF65-F5344CB8AC3E}">
        <p14:creationId xmlns:p14="http://schemas.microsoft.com/office/powerpoint/2010/main" val="380867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E59A6-E520-764F-9EE8-AF1E81B7F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note: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5E159-98CB-624F-A8FF-2C16BAE21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Depending on how quickly the vendor responds, this vetting process typically takes 2-3 days, but leave yourself time because vendors:</a:t>
            </a:r>
          </a:p>
          <a:p>
            <a:pPr lvl="1"/>
            <a:r>
              <a:rPr lang="en-US" sz="2400" dirty="0"/>
              <a:t>Typically have their attorneys examine our DPA</a:t>
            </a:r>
          </a:p>
          <a:p>
            <a:pPr lvl="1"/>
            <a:r>
              <a:rPr lang="en-US" sz="2400" dirty="0"/>
              <a:t>Often try to negotiate conditions within the DPA</a:t>
            </a:r>
          </a:p>
          <a:p>
            <a:pPr lvl="1"/>
            <a:r>
              <a:rPr lang="en-US" sz="2400" dirty="0"/>
              <a:t>Require that we use their data privacy agreement</a:t>
            </a:r>
          </a:p>
          <a:p>
            <a:pPr lvl="1"/>
            <a:r>
              <a:rPr lang="en-US" sz="2400" dirty="0"/>
              <a:t>Refuse to sign</a:t>
            </a:r>
          </a:p>
        </p:txBody>
      </p:sp>
    </p:spTree>
    <p:extLst>
      <p:ext uri="{BB962C8B-B14F-4D97-AF65-F5344CB8AC3E}">
        <p14:creationId xmlns:p14="http://schemas.microsoft.com/office/powerpoint/2010/main" val="24218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10C82-417A-C248-895F-836AE5E96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83705"/>
          </a:xfrm>
        </p:spPr>
        <p:txBody>
          <a:bodyPr/>
          <a:lstStyle/>
          <a:p>
            <a:r>
              <a:rPr lang="en-US" dirty="0"/>
              <a:t>Here’s what we need you to do: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48644-D5B4-2448-B1E7-536301D55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37488"/>
            <a:ext cx="9905999" cy="4253714"/>
          </a:xfrm>
        </p:spPr>
        <p:txBody>
          <a:bodyPr>
            <a:noAutofit/>
          </a:bodyPr>
          <a:lstStyle/>
          <a:p>
            <a:r>
              <a:rPr lang="en-US" dirty="0"/>
              <a:t>Assign someone at your school to be the designated Student Data Privacy Representative</a:t>
            </a:r>
          </a:p>
          <a:p>
            <a:pPr lvl="1"/>
            <a:r>
              <a:rPr lang="en-US" sz="2400" dirty="0"/>
              <a:t>This could be your computer lab aide, library media specialist, assistant principal, teacher, etc.</a:t>
            </a:r>
          </a:p>
          <a:p>
            <a:pPr lvl="1"/>
            <a:r>
              <a:rPr lang="en-US" sz="2400" dirty="0"/>
              <a:t>Their responsibility will simply be to do a preliminary student data privacy check for all new apps or websites that will be used as part of classroom instruction</a:t>
            </a:r>
          </a:p>
          <a:p>
            <a:r>
              <a:rPr lang="en-US" dirty="0"/>
              <a:t>Fill out the survey with that person’s name and contact information</a:t>
            </a:r>
          </a:p>
          <a:p>
            <a:r>
              <a:rPr lang="en-US" dirty="0"/>
              <a:t>We will invite them to a short training in the near future</a:t>
            </a:r>
          </a:p>
          <a:p>
            <a:r>
              <a:rPr lang="en-US" dirty="0"/>
              <a:t>Survey Link: </a:t>
            </a:r>
            <a:r>
              <a:rPr lang="en-US" dirty="0">
                <a:hlinkClick r:id="rId2"/>
              </a:rPr>
              <a:t>https://tinyurl.com</a:t>
            </a:r>
            <a:r>
              <a:rPr lang="en-US">
                <a:hlinkClick r:id="rId2"/>
              </a:rPr>
              <a:t>/y58k9wut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8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126</TotalTime>
  <Words>514</Words>
  <Application>Microsoft Macintosh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Tw Cen MT</vt:lpstr>
      <vt:lpstr>Circuit</vt:lpstr>
      <vt:lpstr>Student data privacy integration into existing purchasing procedures</vt:lpstr>
      <vt:lpstr>Student data privacy and third party contractors</vt:lpstr>
      <vt:lpstr>Student data privacy and third party contractors</vt:lpstr>
      <vt:lpstr>So how does this affect you and your school?</vt:lpstr>
      <vt:lpstr>So how does it work?</vt:lpstr>
      <vt:lpstr>So how does it work?</vt:lpstr>
      <vt:lpstr>So how does it work?</vt:lpstr>
      <vt:lpstr>Things to note:</vt:lpstr>
      <vt:lpstr>Here’s what we need you to do:</vt:lpstr>
      <vt:lpstr>Questions?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data privacy and purchasing procedures</dc:title>
  <dc:creator>Microsoft Office User</dc:creator>
  <cp:lastModifiedBy>Microsoft Office User</cp:lastModifiedBy>
  <cp:revision>11</cp:revision>
  <dcterms:created xsi:type="dcterms:W3CDTF">2019-09-12T21:25:11Z</dcterms:created>
  <dcterms:modified xsi:type="dcterms:W3CDTF">2019-09-17T13:48:19Z</dcterms:modified>
</cp:coreProperties>
</file>