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6"/>
  </p:notesMasterIdLst>
  <p:sldIdLst>
    <p:sldId id="257" r:id="rId2"/>
    <p:sldId id="285" r:id="rId3"/>
    <p:sldId id="287" r:id="rId4"/>
    <p:sldId id="310" r:id="rId5"/>
    <p:sldId id="312" r:id="rId6"/>
    <p:sldId id="313" r:id="rId7"/>
    <p:sldId id="314" r:id="rId8"/>
    <p:sldId id="311" r:id="rId9"/>
    <p:sldId id="315" r:id="rId10"/>
    <p:sldId id="316" r:id="rId11"/>
    <p:sldId id="260" r:id="rId12"/>
    <p:sldId id="299" r:id="rId13"/>
    <p:sldId id="298" r:id="rId14"/>
    <p:sldId id="274" r:id="rId15"/>
    <p:sldId id="292" r:id="rId16"/>
    <p:sldId id="291" r:id="rId17"/>
    <p:sldId id="293" r:id="rId18"/>
    <p:sldId id="297" r:id="rId19"/>
    <p:sldId id="259" r:id="rId20"/>
    <p:sldId id="320" r:id="rId21"/>
    <p:sldId id="283" r:id="rId22"/>
    <p:sldId id="301" r:id="rId23"/>
    <p:sldId id="319" r:id="rId24"/>
    <p:sldId id="31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D947"/>
    <a:srgbClr val="ECE896"/>
    <a:srgbClr val="ED1FD0"/>
    <a:srgbClr val="D35151"/>
    <a:srgbClr val="F96A1B"/>
    <a:srgbClr val="FFFF99"/>
    <a:srgbClr val="00B0F0"/>
    <a:srgbClr val="FFFF66"/>
    <a:srgbClr val="FF3300"/>
    <a:srgbClr val="E24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/>
    <p:restoredTop sz="92576" autoAdjust="0"/>
  </p:normalViewPr>
  <p:slideViewPr>
    <p:cSldViewPr snapToGrid="0" snapToObjects="1">
      <p:cViewPr varScale="1">
        <p:scale>
          <a:sx n="71" d="100"/>
          <a:sy n="71" d="100"/>
        </p:scale>
        <p:origin x="14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F2211-AFC7-4890-AA32-A453BB391F13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124F4-D410-4F86-8662-56FB0B2D6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48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944D6-4120-492B-8DCA-9EAF431223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0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Elementary School A = Jordan Ridge Elementary</a:t>
            </a:r>
          </a:p>
          <a:p>
            <a:r>
              <a:rPr lang="en-US" dirty="0" smtClean="0"/>
              <a:t>Elementary School B = Rose Creek Elementary</a:t>
            </a:r>
          </a:p>
          <a:p>
            <a:r>
              <a:rPr lang="en-US" dirty="0" smtClean="0"/>
              <a:t>Elementary School C = Blackridge Elementary</a:t>
            </a:r>
          </a:p>
          <a:p>
            <a:r>
              <a:rPr lang="en-US" dirty="0" smtClean="0"/>
              <a:t>Elementary School D = Hayden Peak Elementary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97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Elementary School A = Jordan Ridge Elementary</a:t>
            </a:r>
          </a:p>
          <a:p>
            <a:r>
              <a:rPr lang="en-US" dirty="0" smtClean="0"/>
              <a:t>Elementary School B = Rose Creek Elementary</a:t>
            </a:r>
          </a:p>
          <a:p>
            <a:r>
              <a:rPr lang="en-US" dirty="0" smtClean="0"/>
              <a:t>Elementary School C = Blackridge Elementary</a:t>
            </a:r>
          </a:p>
          <a:p>
            <a:r>
              <a:rPr lang="en-US" dirty="0" smtClean="0"/>
              <a:t>Elementary School D = Hayden Peak Elementary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47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Elementary School A = Jordan Ridge Elementary</a:t>
            </a:r>
          </a:p>
          <a:p>
            <a:r>
              <a:rPr lang="en-US" dirty="0" smtClean="0"/>
              <a:t>Elementary School B = Rose Creek Elementary</a:t>
            </a:r>
          </a:p>
          <a:p>
            <a:r>
              <a:rPr lang="en-US" dirty="0" smtClean="0"/>
              <a:t>Elementary School C = Blackridge Elementary</a:t>
            </a:r>
          </a:p>
          <a:p>
            <a:r>
              <a:rPr lang="en-US" dirty="0" smtClean="0"/>
              <a:t>Elementary School D = Hayden Peak Elementary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1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Elementary School A = Jordan Ridge Elementary</a:t>
            </a:r>
          </a:p>
          <a:p>
            <a:r>
              <a:rPr lang="en-US" dirty="0" smtClean="0"/>
              <a:t>Elementary School B = Rose Creek Elementary</a:t>
            </a:r>
          </a:p>
          <a:p>
            <a:r>
              <a:rPr lang="en-US" dirty="0" smtClean="0"/>
              <a:t>Elementary School C = Blackridge Elementary</a:t>
            </a:r>
          </a:p>
          <a:p>
            <a:r>
              <a:rPr lang="en-US" dirty="0" smtClean="0"/>
              <a:t>Elementary School D = Hayden Peak Elementary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School A = Copper Mountain Middle</a:t>
            </a:r>
          </a:p>
          <a:p>
            <a:r>
              <a:rPr lang="en-US" dirty="0" smtClean="0"/>
              <a:t>Middle School B = Fort Herriman Middle</a:t>
            </a:r>
          </a:p>
          <a:p>
            <a:r>
              <a:rPr lang="en-US" dirty="0" smtClean="0"/>
              <a:t>High School A = Riverton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14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School A = Copper Mountain Middle</a:t>
            </a:r>
          </a:p>
          <a:p>
            <a:r>
              <a:rPr lang="en-US" dirty="0" smtClean="0"/>
              <a:t>Middle School B = Fort Herriman Middle</a:t>
            </a:r>
          </a:p>
          <a:p>
            <a:r>
              <a:rPr lang="en-US" dirty="0" smtClean="0"/>
              <a:t>High School A = Riverton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Middle School A = Copper Mountain Middle</a:t>
            </a:r>
          </a:p>
          <a:p>
            <a:r>
              <a:rPr lang="en-US" dirty="0" smtClean="0"/>
              <a:t>Middle School B = Fort Herriman Middle</a:t>
            </a:r>
          </a:p>
          <a:p>
            <a:r>
              <a:rPr lang="en-US" dirty="0" smtClean="0"/>
              <a:t>High School A = Riverton High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D61BB-F58E-4F18-9A87-3527B23AB2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4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38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70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5844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2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61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83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86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8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7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2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0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0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40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22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4D840-4285-C847-AD54-BEE20F0FE2C6}" type="datetimeFigureOut">
              <a:rPr lang="en-US" smtClean="0"/>
              <a:t>9/12/17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93F0C-CDC0-3941-BD00-2F6EBFDBC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518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2350" y="788260"/>
            <a:ext cx="7480130" cy="2227990"/>
          </a:xfrm>
        </p:spPr>
        <p:txBody>
          <a:bodyPr>
            <a:normAutofit/>
          </a:bodyPr>
          <a:lstStyle/>
          <a:p>
            <a:pPr algn="ctr"/>
            <a:r>
              <a:rPr lang="en-US" sz="4050" b="1" dirty="0" smtClean="0"/>
              <a:t>Celebrating JSD:</a:t>
            </a:r>
            <a:br>
              <a:rPr lang="en-US" sz="4050" b="1" dirty="0" smtClean="0"/>
            </a:br>
            <a:r>
              <a:rPr lang="en-US" sz="4050" b="1" dirty="0" smtClean="0"/>
              <a:t/>
            </a:r>
            <a:br>
              <a:rPr lang="en-US" sz="4050" b="1" dirty="0" smtClean="0"/>
            </a:br>
            <a:r>
              <a:rPr lang="en-US" sz="4050" b="1" dirty="0" smtClean="0"/>
              <a:t>MAKING </a:t>
            </a:r>
            <a:r>
              <a:rPr lang="en-US" sz="4050" b="1" dirty="0"/>
              <a:t>A DIFFERENCE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9390" y="4639088"/>
            <a:ext cx="5351473" cy="847312"/>
          </a:xfrm>
        </p:spPr>
        <p:txBody>
          <a:bodyPr>
            <a:noAutofit/>
          </a:bodyPr>
          <a:lstStyle/>
          <a:p>
            <a:pPr algn="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Superintendent Patrice A. Johnson</a:t>
            </a:r>
          </a:p>
          <a:p>
            <a:pPr algn="r"/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PRINCIPALS MEETING SEPTEMBER 2017</a:t>
            </a:r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627" y="4021838"/>
            <a:ext cx="819351" cy="847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 txBox="1">
            <a:spLocks/>
          </p:cNvSpPr>
          <p:nvPr/>
        </p:nvSpPr>
        <p:spPr>
          <a:xfrm>
            <a:off x="1466602" y="755215"/>
            <a:ext cx="6579222" cy="151827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u="sng" dirty="0">
                <a:solidFill>
                  <a:schemeClr val="tx1"/>
                </a:solidFill>
              </a:rPr>
              <a:t>High School Physics </a:t>
            </a:r>
            <a:r>
              <a:rPr lang="en-US" sz="2800" u="sng" dirty="0" smtClean="0">
                <a:solidFill>
                  <a:schemeClr val="tx1"/>
                </a:solidFill>
              </a:rPr>
              <a:t>Team</a:t>
            </a:r>
            <a:endParaRPr lang="en-US" sz="2800" u="sng" dirty="0">
              <a:solidFill>
                <a:schemeClr val="tx1"/>
              </a:solidFill>
            </a:endParaRPr>
          </a:p>
          <a:p>
            <a:pPr marL="1558925" lvl="1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</a:rPr>
              <a:t>Total Proficiency </a:t>
            </a:r>
            <a:r>
              <a:rPr lang="en-US" sz="2800" i="0" dirty="0" smtClean="0">
                <a:solidFill>
                  <a:schemeClr val="tx1"/>
                </a:solidFill>
              </a:rPr>
              <a:t>	58</a:t>
            </a:r>
            <a:r>
              <a:rPr lang="en-US" sz="2800" i="0" dirty="0">
                <a:solidFill>
                  <a:schemeClr val="tx1"/>
                </a:solidFill>
              </a:rPr>
              <a:t>%</a:t>
            </a:r>
          </a:p>
          <a:p>
            <a:pPr marL="1558925" lvl="1" indent="-457200">
              <a:buFont typeface="Arial" panose="020B0604020202020204" pitchFamily="34" charset="0"/>
              <a:buChar char="•"/>
            </a:pPr>
            <a:r>
              <a:rPr lang="en-US" sz="2800" i="0" dirty="0">
                <a:solidFill>
                  <a:schemeClr val="tx1"/>
                </a:solidFill>
              </a:rPr>
              <a:t>Growth (MGP) </a:t>
            </a:r>
            <a:r>
              <a:rPr lang="en-US" sz="2800" i="0" dirty="0" smtClean="0">
                <a:solidFill>
                  <a:schemeClr val="tx1"/>
                </a:solidFill>
              </a:rPr>
              <a:t>	64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977171"/>
              </p:ext>
            </p:extLst>
          </p:nvPr>
        </p:nvGraphicFramePr>
        <p:xfrm>
          <a:off x="1781298" y="2527887"/>
          <a:ext cx="5949830" cy="3706658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73185"/>
                <a:gridCol w="3776645"/>
              </a:tblGrid>
              <a:tr h="10676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Teacher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Science Proficiency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solidFill>
                      <a:srgbClr val="92D050"/>
                    </a:solidFill>
                  </a:tcPr>
                </a:tc>
              </a:tr>
              <a:tr h="52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</a:tr>
              <a:tr h="52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</a:tr>
              <a:tr h="52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65%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</a:tr>
              <a:tr h="52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</a:tr>
              <a:tr h="5277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43%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96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2000254" y="1866324"/>
            <a:ext cx="184731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sz="1013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charset="0"/>
              <a:ea typeface="ＭＳ Ｐゴシック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0" y="701913"/>
            <a:ext cx="9144000" cy="77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JSD Areas of Focus – 2017</a:t>
            </a:r>
            <a:endParaRPr lang="en-US" sz="3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algn="l" eaLnBrk="0" hangingPunct="0">
              <a:defRPr/>
            </a:pPr>
            <a:endParaRPr lang="en-US" sz="1125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1442" name="Rectangle 66"/>
          <p:cNvSpPr>
            <a:spLocks noChangeArrowheads="1"/>
          </p:cNvSpPr>
          <p:nvPr/>
        </p:nvSpPr>
        <p:spPr bwMode="auto">
          <a:xfrm>
            <a:off x="2000254" y="4742575"/>
            <a:ext cx="184731" cy="2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en-US" sz="1013">
              <a:latin typeface="Arial" charset="0"/>
              <a:ea typeface="ＭＳ Ｐゴシック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3462"/>
              </p:ext>
            </p:extLst>
          </p:nvPr>
        </p:nvGraphicFramePr>
        <p:xfrm>
          <a:off x="4572000" y="4064267"/>
          <a:ext cx="3955775" cy="2153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775"/>
              </a:tblGrid>
              <a:tr h="68201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SAFETY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&amp; SECURITY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rgbClr val="FFC000"/>
                    </a:solidFill>
                  </a:tcPr>
                </a:tc>
              </a:tr>
              <a:tr h="1471644">
                <a:tc>
                  <a:txBody>
                    <a:bodyPr/>
                    <a:lstStyle/>
                    <a:p>
                      <a:pPr hangingPunct="0"/>
                      <a:endParaRPr lang="en-US" sz="900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14400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Physically &amp; emotionally safe schools</a:t>
                      </a:r>
                      <a:endParaRPr lang="en-US" sz="1400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Safe &amp; welcoming environment </a:t>
                      </a:r>
                    </a:p>
                    <a:p>
                      <a:pPr marL="1203325" lvl="1" indent="-28575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Code of Conduct</a:t>
                      </a:r>
                    </a:p>
                    <a:p>
                      <a:pPr marL="1203325" lvl="1" indent="-285750" hangingPunct="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i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Anti-bullying</a:t>
                      </a:r>
                      <a:r>
                        <a:rPr lang="en-US" sz="1200" b="0" i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programs</a:t>
                      </a:r>
                      <a:endParaRPr lang="en-US" sz="1200" b="0" i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rgbClr val="ED515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297474"/>
              </p:ext>
            </p:extLst>
          </p:nvPr>
        </p:nvGraphicFramePr>
        <p:xfrm>
          <a:off x="583635" y="4064266"/>
          <a:ext cx="3988365" cy="2153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88365"/>
              </a:tblGrid>
              <a:tr h="680735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CUSTOMER SERVICE</a:t>
                      </a:r>
                      <a:endParaRPr lang="en-US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rgbClr val="FFC000"/>
                    </a:solidFill>
                  </a:tcPr>
                </a:tc>
              </a:tr>
              <a:tr h="1472920">
                <a:tc>
                  <a:txBody>
                    <a:bodyPr/>
                    <a:lstStyle/>
                    <a:p>
                      <a:pPr hangingPunct="0"/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371600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Welcoming culture</a:t>
                      </a:r>
                    </a:p>
                    <a:p>
                      <a:pPr marL="1371600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i="0" u="non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nclusive environment </a:t>
                      </a:r>
                    </a:p>
                    <a:p>
                      <a:pPr marL="1371600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Address problems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1371600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Partner with parents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0293"/>
              </p:ext>
            </p:extLst>
          </p:nvPr>
        </p:nvGraphicFramePr>
        <p:xfrm>
          <a:off x="4557325" y="1893406"/>
          <a:ext cx="3970450" cy="2170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0450"/>
              </a:tblGrid>
              <a:tr h="61353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EMPOWERING EMPLOYEES</a:t>
                      </a:r>
                      <a:endParaRPr lang="en-US" sz="1800" dirty="0" smtClean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5718" marB="25718" anchor="ctr">
                    <a:solidFill>
                      <a:srgbClr val="FFC000"/>
                    </a:solidFill>
                  </a:tcPr>
                </a:tc>
              </a:tr>
              <a:tr h="1557329">
                <a:tc>
                  <a:txBody>
                    <a:bodyPr/>
                    <a:lstStyle/>
                    <a:p>
                      <a:pPr hangingPunct="0"/>
                      <a:endParaRPr lang="en-US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804863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Professional development</a:t>
                      </a:r>
                    </a:p>
                    <a:p>
                      <a:pPr marL="804863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Opportunity for growth</a:t>
                      </a:r>
                    </a:p>
                    <a:p>
                      <a:pPr marL="804863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Recognizing teachers as professionals</a:t>
                      </a:r>
                      <a:endParaRPr lang="en-US" sz="1400" b="0" kern="1200" dirty="0" smtClean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804863" lvl="0" indent="-285750" hangingPunct="0">
                        <a:buFont typeface="Wingdings" panose="05000000000000000000" pitchFamily="2" charset="2"/>
                        <a:buChar char="ü"/>
                      </a:pP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Recognizing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and rewarding quality</a:t>
                      </a:r>
                      <a:r>
                        <a:rPr lang="en-US" sz="1400" b="1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51435" marR="51435" marT="25718" marB="25718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28282"/>
              </p:ext>
            </p:extLst>
          </p:nvPr>
        </p:nvGraphicFramePr>
        <p:xfrm>
          <a:off x="583634" y="1893406"/>
          <a:ext cx="3973691" cy="217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691"/>
              </a:tblGrid>
              <a:tr h="5963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MS PGothic" pitchFamily="34" charset="-128"/>
                          <a:cs typeface="Times New Roman" pitchFamily="18" charset="0"/>
                        </a:rPr>
                        <a:t>1.  STUDENT ACHIEVEMENT</a:t>
                      </a:r>
                    </a:p>
                  </a:txBody>
                  <a:tcPr marL="51435" marR="51435" marT="25718" marB="25718" anchor="ctr">
                    <a:solidFill>
                      <a:srgbClr val="FFC000"/>
                    </a:solidFill>
                  </a:tcPr>
                </a:tc>
              </a:tr>
              <a:tr h="1574516">
                <a:tc>
                  <a:txBody>
                    <a:bodyPr/>
                    <a:lstStyle/>
                    <a:p>
                      <a:pPr marL="739775" marR="0" lvl="0" indent="-285750" algn="l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Refining PLCs</a:t>
                      </a:r>
                    </a:p>
                    <a:p>
                      <a:pPr marL="739775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Alignment and Clarity of Student Success Criteria</a:t>
                      </a:r>
                    </a:p>
                    <a:p>
                      <a:pPr marL="739775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Analyze Formative Data to Inform Instruction</a:t>
                      </a:r>
                    </a:p>
                    <a:p>
                      <a:pPr marL="739775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Continue Intervention and Enrichment (80/20)</a:t>
                      </a:r>
                    </a:p>
                    <a:p>
                      <a:pPr marL="454025" indent="0">
                        <a:buFont typeface="Arial" panose="020B0604020202020204" pitchFamily="34" charset="0"/>
                        <a:buNone/>
                      </a:pPr>
                      <a:endParaRPr lang="en-US" sz="10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9775" marR="0" lvl="1" indent="-285750" algn="l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altLang="en-US" sz="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  <a:cs typeface="Times New Roman" pitchFamily="18" charset="0"/>
                      </a:endParaRPr>
                    </a:p>
                    <a:p>
                      <a:pPr marL="739775" marR="0" lvl="0" indent="-285750" algn="l" defTabSz="457200" rtl="0" eaLnBrk="1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High Quality </a:t>
                      </a: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MS PGothic" pitchFamily="34" charset="-128"/>
                          <a:cs typeface="Arial" pitchFamily="34" charset="0"/>
                        </a:rPr>
                        <a:t>Instruction</a:t>
                      </a:r>
                    </a:p>
                    <a:p>
                      <a:pPr marL="739775" indent="-277813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Depth of Knowledge</a:t>
                      </a:r>
                    </a:p>
                    <a:p>
                      <a:pPr marL="739775" indent="-277813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Engagement thru High Impact Strategies</a:t>
                      </a:r>
                    </a:p>
                    <a:p>
                      <a:pPr marL="739775" indent="-277813">
                        <a:buFont typeface="Arial" panose="020B0604020202020204" pitchFamily="34" charset="0"/>
                        <a:buChar char="•"/>
                      </a:pPr>
                      <a:r>
                        <a:rPr lang="en-US" sz="10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Continuous Monitoring of/for Student Learning</a:t>
                      </a:r>
                      <a:endParaRPr lang="en-US" sz="1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 rot="20188492">
            <a:off x="4992767" y="2729422"/>
            <a:ext cx="2605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40171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10118" y="96264"/>
            <a:ext cx="682924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</a:t>
            </a:r>
            <a:r>
              <a:rPr lang="en-US" sz="405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</a:t>
            </a:r>
          </a:p>
          <a:p>
            <a:pPr algn="ctr"/>
            <a:r>
              <a:rPr lang="en-US" sz="40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Elementary</a:t>
            </a:r>
            <a:endParaRPr lang="en-US" sz="40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2" t="6805" r="6963" b="16667"/>
          <a:stretch/>
        </p:blipFill>
        <p:spPr>
          <a:xfrm>
            <a:off x="704850" y="1533525"/>
            <a:ext cx="7562850" cy="5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6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72018" y="-6817"/>
            <a:ext cx="6829242" cy="188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</a:t>
            </a:r>
            <a:r>
              <a:rPr lang="en-US" sz="405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</a:t>
            </a:r>
          </a:p>
          <a:p>
            <a:pPr algn="ctr"/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Middle Level</a:t>
            </a:r>
            <a:endParaRPr lang="en-US" sz="36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" t="7222" r="6427" b="18194"/>
          <a:stretch/>
        </p:blipFill>
        <p:spPr>
          <a:xfrm>
            <a:off x="771525" y="1428750"/>
            <a:ext cx="76676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231121" y="239731"/>
            <a:ext cx="682924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</a:t>
            </a:r>
            <a:r>
              <a:rPr lang="en-US" sz="4050" b="1" dirty="0" smtClean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Achievement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School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5" t="12616" r="5353" b="13405"/>
          <a:stretch/>
        </p:blipFill>
        <p:spPr>
          <a:xfrm>
            <a:off x="757084" y="1674863"/>
            <a:ext cx="7777316" cy="507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65798" y="346208"/>
            <a:ext cx="6829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Empowering Employees</a:t>
            </a:r>
          </a:p>
          <a:p>
            <a:pPr algn="ctr"/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7500" r="5568" b="14216"/>
          <a:stretch/>
        </p:blipFill>
        <p:spPr>
          <a:xfrm>
            <a:off x="632307" y="1260697"/>
            <a:ext cx="7896225" cy="536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76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693618" y="218578"/>
            <a:ext cx="5592391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50" b="1" dirty="0">
                <a:solidFill>
                  <a:srgbClr val="BAD9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Service</a:t>
            </a:r>
          </a:p>
          <a:p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6667" r="6384" b="14379"/>
          <a:stretch/>
        </p:blipFill>
        <p:spPr>
          <a:xfrm>
            <a:off x="559866" y="1133476"/>
            <a:ext cx="7859893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46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18796" y="209550"/>
            <a:ext cx="661747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 and Safety  </a:t>
            </a:r>
          </a:p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(Physical and Emotional)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t="7361" r="7715" b="20000"/>
          <a:stretch/>
        </p:blipFill>
        <p:spPr>
          <a:xfrm>
            <a:off x="761999" y="1419225"/>
            <a:ext cx="7505701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54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782" t="12792" r="64295" b="10171"/>
          <a:stretch/>
        </p:blipFill>
        <p:spPr>
          <a:xfrm>
            <a:off x="1495781" y="355601"/>
            <a:ext cx="6357685" cy="62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1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520409"/>
              </p:ext>
            </p:extLst>
          </p:nvPr>
        </p:nvGraphicFramePr>
        <p:xfrm>
          <a:off x="245994" y="1041077"/>
          <a:ext cx="8605776" cy="4833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5381"/>
                <a:gridCol w="609011"/>
                <a:gridCol w="628496"/>
                <a:gridCol w="3159484"/>
                <a:gridCol w="594943"/>
                <a:gridCol w="548461"/>
              </a:tblGrid>
              <a:tr h="41576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Influence</a:t>
                      </a:r>
                    </a:p>
                  </a:txBody>
                  <a:tcPr marL="4286" marR="4286" marT="428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4286" marR="4286" marT="428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Influence</a:t>
                      </a:r>
                    </a:p>
                  </a:txBody>
                  <a:tcPr marL="4286" marR="4286" marT="428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Effect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Size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4286" marR="4286" marT="4286" marB="0" anchor="ctr">
                    <a:solidFill>
                      <a:srgbClr val="FFFF66"/>
                    </a:solidFill>
                  </a:tcPr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Collective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teacher efficacy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Clickers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Cognitive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task analysis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One to one laptops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0.16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4286" marR="4286" marT="4286" marB="0" anchor="ctr"/>
                </a:tc>
              </a:tr>
              <a:tr h="2100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Jigsaw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method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Mentoring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Deliberative practice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Charter schools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Summarization 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calendars/schedules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Rehearsal and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memorization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pay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4286" marR="4286" marT="4286" marB="0" anchor="ctr"/>
                </a:tc>
              </a:tr>
              <a:tr h="3535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Outlining and transforming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Multi-grade/multi-age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classes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</a:t>
                      </a:r>
                    </a:p>
                  </a:txBody>
                  <a:tcPr marL="4286" marR="4286" marT="4286" marB="0" anchor="ctr"/>
                </a:tc>
              </a:tr>
              <a:tr h="3686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verbalization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self questioning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Presence of humor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Underlining and highlighting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Immigrant status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age in class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4286" marR="4286" marT="428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Philosophy in schools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4286" marR="4286" marT="428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liked in class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-0.19</a:t>
                      </a:r>
                    </a:p>
                  </a:txBody>
                  <a:tcPr marL="4286" marR="4286" marT="428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Cell phones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0.35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Suspension/expelling students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4286" marR="4286" marT="428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Corporal punishment in the home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-0.33</a:t>
                      </a:r>
                    </a:p>
                  </a:txBody>
                  <a:tcPr marL="4286" marR="4286" marT="428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Pre-school programs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0.29</a:t>
                      </a: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Depression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-0.36</a:t>
                      </a:r>
                    </a:p>
                  </a:txBody>
                  <a:tcPr marL="4286" marR="4286" marT="428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4286" marR="4286" marT="4286" marB="0" anchor="ctr"/>
                </a:tc>
              </a:tr>
              <a:tr h="288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Matching style of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learning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86" marR="4286" marT="428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Boredom</a:t>
                      </a:r>
                    </a:p>
                  </a:txBody>
                  <a:tcPr marL="4286" marR="4286" marT="428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-0.49</a:t>
                      </a:r>
                    </a:p>
                  </a:txBody>
                  <a:tcPr marL="4286" marR="4286" marT="4286" marB="0" anchor="ctr"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</a:t>
                      </a:r>
                    </a:p>
                  </a:txBody>
                  <a:tcPr marL="4286" marR="4286" marT="428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4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3094" b="41924"/>
          <a:stretch/>
        </p:blipFill>
        <p:spPr>
          <a:xfrm>
            <a:off x="480061" y="1177290"/>
            <a:ext cx="8248994" cy="441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0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Student achievement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2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en-US" sz="2800" b="1" u="sng" dirty="0" smtClean="0"/>
              <a:t>Refining PLCs</a:t>
            </a:r>
          </a:p>
          <a:p>
            <a:pPr marL="0" indent="0">
              <a:buNone/>
            </a:pPr>
            <a:endParaRPr lang="en-US" sz="800" i="1" dirty="0" smtClean="0"/>
          </a:p>
          <a:p>
            <a:pPr>
              <a:buFont typeface="Arial"/>
              <a:buChar char="•"/>
            </a:pPr>
            <a:r>
              <a:rPr lang="en-US" sz="2400" i="1" dirty="0" smtClean="0"/>
              <a:t>Alignment and Clarity of Student Success Criteria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Analyze Student Data to Inform Instruction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Continued Intervention and Enrichment (80/20)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38918" y="2088321"/>
            <a:ext cx="4661647" cy="3702881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ü"/>
            </a:pPr>
            <a:r>
              <a:rPr lang="en-US" sz="2800" b="1" u="sng" dirty="0" smtClean="0"/>
              <a:t>High Quality </a:t>
            </a:r>
            <a:r>
              <a:rPr lang="en-US" sz="2800" b="1" u="sng" dirty="0" smtClean="0"/>
              <a:t>Instruction</a:t>
            </a:r>
            <a:endParaRPr lang="en-US" sz="800" b="1" u="sng" dirty="0" smtClean="0"/>
          </a:p>
          <a:p>
            <a:pPr>
              <a:buFont typeface="Wingdings" charset="2"/>
              <a:buChar char="ü"/>
            </a:pPr>
            <a:endParaRPr lang="en-US" sz="800" b="1" dirty="0"/>
          </a:p>
          <a:p>
            <a:pPr>
              <a:buFont typeface="Arial"/>
              <a:buChar char="•"/>
            </a:pPr>
            <a:r>
              <a:rPr lang="en-US" sz="2400" i="1" dirty="0" smtClean="0"/>
              <a:t>Depth of </a:t>
            </a:r>
            <a:r>
              <a:rPr lang="en-US" sz="2400" i="1" dirty="0" smtClean="0"/>
              <a:t>Knowledge                </a:t>
            </a:r>
            <a:r>
              <a:rPr lang="en-US" sz="2400" i="1" dirty="0" smtClean="0"/>
              <a:t>(with Alignment)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Engagement thru High Impact Strategies</a:t>
            </a:r>
          </a:p>
          <a:p>
            <a:pPr>
              <a:buFont typeface="Arial"/>
              <a:buChar char="•"/>
            </a:pPr>
            <a:r>
              <a:rPr lang="en-US" sz="2400" i="1" dirty="0" smtClean="0"/>
              <a:t>Continuous Monitoring of/for Student Learning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80865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10585" r="55063"/>
          <a:stretch/>
        </p:blipFill>
        <p:spPr bwMode="auto">
          <a:xfrm>
            <a:off x="822960" y="1245870"/>
            <a:ext cx="1555453" cy="207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3569" y="2803230"/>
            <a:ext cx="67551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refers to an organization’s </a:t>
            </a:r>
            <a:endParaRPr lang="en-US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shared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belief that through their 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they can positively influence student outcomes, including those who are disengaged and/or disadvantaged.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0115" y="1193794"/>
            <a:ext cx="27431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3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</a:t>
            </a:r>
          </a:p>
          <a:p>
            <a:r>
              <a:rPr lang="en-US" sz="4000" b="1" dirty="0">
                <a:solidFill>
                  <a:srgbClr val="D351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Efficacy</a:t>
            </a:r>
          </a:p>
        </p:txBody>
      </p:sp>
    </p:spTree>
    <p:extLst>
      <p:ext uri="{BB962C8B-B14F-4D97-AF65-F5344CB8AC3E}">
        <p14:creationId xmlns:p14="http://schemas.microsoft.com/office/powerpoint/2010/main" val="11334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aking a differen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33"/>
          <a:stretch/>
        </p:blipFill>
        <p:spPr bwMode="auto">
          <a:xfrm>
            <a:off x="2193459" y="3748407"/>
            <a:ext cx="4901601" cy="12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591372" y="1827434"/>
            <a:ext cx="4105776" cy="1967139"/>
            <a:chOff x="3393429" y="398470"/>
            <a:chExt cx="5474368" cy="2622851"/>
          </a:xfrm>
        </p:grpSpPr>
        <p:sp>
          <p:nvSpPr>
            <p:cNvPr id="2" name="TextBox 1"/>
            <p:cNvSpPr txBox="1"/>
            <p:nvPr/>
          </p:nvSpPr>
          <p:spPr>
            <a:xfrm>
              <a:off x="3393429" y="398470"/>
              <a:ext cx="5474368" cy="1892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625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WE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393429" y="1882548"/>
              <a:ext cx="547436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95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are making </a:t>
              </a:r>
              <a:r>
                <a:rPr lang="en-US" sz="49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2193459" y="1901318"/>
            <a:ext cx="4901601" cy="0"/>
          </a:xfrm>
          <a:prstGeom prst="line">
            <a:avLst/>
          </a:prstGeom>
          <a:ln w="92075">
            <a:solidFill>
              <a:srgbClr val="DEAE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6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4283" y="2496619"/>
            <a:ext cx="4982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EVERY CHILD</a:t>
            </a:r>
          </a:p>
          <a:p>
            <a:pPr algn="ctr"/>
            <a:r>
              <a:rPr lang="en-US" sz="4400" b="1" dirty="0" smtClean="0">
                <a:latin typeface="Times New Roman"/>
                <a:cs typeface="Times New Roman"/>
              </a:rPr>
              <a:t>EVERY DAY</a:t>
            </a:r>
            <a:endParaRPr lang="en-US" sz="44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538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17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773" y="3479471"/>
            <a:ext cx="2703345" cy="1888176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b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750332" y="4205445"/>
            <a:ext cx="1242207" cy="5822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160753" y="2658883"/>
            <a:ext cx="3033221" cy="140682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9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sz="2400" b="1" dirty="0"/>
              <a:t>Belief of teacher group about </a:t>
            </a:r>
            <a:r>
              <a:rPr lang="en-US" sz="2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collective ability </a:t>
            </a: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/>
              <a:t>to promote successful student outcomes within their school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878773" y="731536"/>
            <a:ext cx="7481455" cy="126188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/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What </a:t>
            </a:r>
            <a:r>
              <a:rPr lang="en-US" sz="2800" b="1" dirty="0">
                <a:solidFill>
                  <a:schemeClr val="bg1"/>
                </a:solidFill>
              </a:rPr>
              <a:t>is Collective Teacher Efficacy</a:t>
            </a:r>
            <a:r>
              <a:rPr lang="en-US" sz="28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9004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3507128"/>
            <a:ext cx="2714142" cy="2337465"/>
          </a:xfrm>
        </p:spPr>
        <p:txBody>
          <a:bodyPr>
            <a:norm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436915" y="370390"/>
            <a:ext cx="6958940" cy="510922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" dirty="0"/>
          </a:p>
          <a:p>
            <a:pPr marL="0" indent="0">
              <a:buNone/>
            </a:pPr>
            <a:r>
              <a:rPr lang="en-US" sz="2800" b="1" u="sng" dirty="0" smtClean="0">
                <a:solidFill>
                  <a:schemeClr val="tx1"/>
                </a:solidFill>
              </a:rPr>
              <a:t>Elementary </a:t>
            </a:r>
            <a:r>
              <a:rPr lang="en-US" sz="2800" b="1" u="sng" dirty="0">
                <a:solidFill>
                  <a:schemeClr val="tx1"/>
                </a:solidFill>
              </a:rPr>
              <a:t>School </a:t>
            </a:r>
            <a:r>
              <a:rPr lang="en-US" sz="2800" b="1" u="sng" dirty="0" smtClean="0">
                <a:solidFill>
                  <a:schemeClr val="tx1"/>
                </a:solidFill>
              </a:rPr>
              <a:t>#1</a:t>
            </a:r>
            <a:r>
              <a:rPr lang="en-US" sz="2800" b="1" u="sng" dirty="0" smtClean="0">
                <a:solidFill>
                  <a:schemeClr val="tx1"/>
                </a:solidFill>
              </a:rPr>
              <a:t> - 4</a:t>
            </a:r>
            <a:r>
              <a:rPr lang="en-US" sz="2800" b="1" u="sng" baseline="30000" dirty="0" smtClean="0">
                <a:solidFill>
                  <a:schemeClr val="tx1"/>
                </a:solidFill>
              </a:rPr>
              <a:t>th</a:t>
            </a:r>
            <a:r>
              <a:rPr lang="en-US" sz="2800" b="1" u="sng" dirty="0" smtClean="0">
                <a:solidFill>
                  <a:schemeClr val="tx1"/>
                </a:solidFill>
              </a:rPr>
              <a:t> </a:t>
            </a:r>
            <a:r>
              <a:rPr lang="en-US" sz="2800" b="1" u="sng" dirty="0">
                <a:solidFill>
                  <a:schemeClr val="tx1"/>
                </a:solidFill>
              </a:rPr>
              <a:t>Grade </a:t>
            </a:r>
            <a:r>
              <a:rPr lang="en-US" sz="2800" b="1" u="sng" dirty="0" smtClean="0">
                <a:solidFill>
                  <a:schemeClr val="tx1"/>
                </a:solidFill>
              </a:rPr>
              <a:t>Team </a:t>
            </a:r>
            <a:endParaRPr lang="en-US" sz="2800" b="1" u="sng" dirty="0">
              <a:solidFill>
                <a:schemeClr val="tx1"/>
              </a:solidFill>
            </a:endParaRPr>
          </a:p>
          <a:p>
            <a:pPr marL="1452562" lvl="1" indent="-457200">
              <a:buFont typeface="Arial" panose="020B0604020202020204" pitchFamily="34" charset="0"/>
              <a:buChar char="•"/>
              <a:tabLst>
                <a:tab pos="4346575" algn="l"/>
              </a:tabLst>
            </a:pPr>
            <a:r>
              <a:rPr lang="en-US" sz="2800" dirty="0">
                <a:solidFill>
                  <a:schemeClr val="tx1"/>
                </a:solidFill>
              </a:rPr>
              <a:t>Total Proficiency </a:t>
            </a:r>
            <a:r>
              <a:rPr lang="en-US" sz="2800" dirty="0" smtClean="0">
                <a:solidFill>
                  <a:schemeClr val="tx1"/>
                </a:solidFill>
              </a:rPr>
              <a:t> 	68</a:t>
            </a:r>
            <a:r>
              <a:rPr lang="en-US" sz="2800" dirty="0">
                <a:solidFill>
                  <a:schemeClr val="tx1"/>
                </a:solidFill>
              </a:rPr>
              <a:t>%</a:t>
            </a:r>
          </a:p>
          <a:p>
            <a:pPr marL="1452562" lvl="1" indent="-457200">
              <a:buFont typeface="Arial" panose="020B0604020202020204" pitchFamily="34" charset="0"/>
              <a:buChar char="•"/>
              <a:tabLst>
                <a:tab pos="4346575" algn="l"/>
              </a:tabLst>
            </a:pPr>
            <a:r>
              <a:rPr lang="en-US" sz="2800" dirty="0">
                <a:solidFill>
                  <a:schemeClr val="tx1"/>
                </a:solidFill>
              </a:rPr>
              <a:t>Growth (MGP) </a:t>
            </a:r>
            <a:r>
              <a:rPr lang="en-US" sz="2800" dirty="0" smtClean="0">
                <a:solidFill>
                  <a:schemeClr val="tx1"/>
                </a:solidFill>
              </a:rPr>
              <a:t>	51</a:t>
            </a:r>
            <a:endParaRPr lang="en-US" sz="2800" dirty="0">
              <a:solidFill>
                <a:schemeClr val="tx1"/>
              </a:solidFill>
            </a:endParaRPr>
          </a:p>
          <a:p>
            <a:pPr marL="397764" lvl="1" indent="0">
              <a:spcAft>
                <a:spcPts val="0"/>
              </a:spcAft>
              <a:buNone/>
            </a:pPr>
            <a:endParaRPr lang="en-US" sz="1500" dirty="0"/>
          </a:p>
          <a:p>
            <a:pPr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endParaRPr lang="en-US" sz="1500" dirty="0"/>
          </a:p>
          <a:p>
            <a:pPr>
              <a:spcAft>
                <a:spcPts val="0"/>
              </a:spcAft>
            </a:pPr>
            <a:endParaRPr lang="en-US" sz="1350" dirty="0"/>
          </a:p>
          <a:p>
            <a:pPr marL="0" indent="0">
              <a:buNone/>
            </a:pPr>
            <a:endParaRPr lang="en-US" sz="600" dirty="0"/>
          </a:p>
        </p:txBody>
      </p:sp>
      <p:graphicFrame>
        <p:nvGraphicFramePr>
          <p:cNvPr id="6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375771"/>
              </p:ext>
            </p:extLst>
          </p:nvPr>
        </p:nvGraphicFramePr>
        <p:xfrm>
          <a:off x="2338086" y="2569586"/>
          <a:ext cx="4791919" cy="3738620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698952"/>
                <a:gridCol w="3092967"/>
              </a:tblGrid>
              <a:tr h="85641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Teacher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ELA Proficiency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88%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84%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63%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D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E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60%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803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F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50%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15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8271058"/>
              </p:ext>
            </p:extLst>
          </p:nvPr>
        </p:nvGraphicFramePr>
        <p:xfrm>
          <a:off x="1944547" y="2612571"/>
          <a:ext cx="5567423" cy="369905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824617"/>
                <a:gridCol w="3742806"/>
              </a:tblGrid>
              <a:tr h="10730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Teacher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Math Proficiency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</a:tr>
              <a:tr h="87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A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82%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</a:tr>
              <a:tr h="87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B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77%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</a:tr>
              <a:tr h="875342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>
                          <a:effectLst/>
                        </a:rPr>
                        <a:t>C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70%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ECE896"/>
                    </a:solidFill>
                  </a:tcPr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23686" y="555069"/>
            <a:ext cx="6805914" cy="205750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u="sng" dirty="0" smtClean="0"/>
              <a:t>Elementary School </a:t>
            </a:r>
            <a:r>
              <a:rPr lang="en-US" sz="2800" b="1" u="sng" dirty="0" smtClean="0"/>
              <a:t>#2 </a:t>
            </a:r>
            <a:r>
              <a:rPr lang="en-US" sz="2800" b="1" u="sng" dirty="0" smtClean="0"/>
              <a:t>- </a:t>
            </a:r>
            <a:r>
              <a:rPr lang="en-US" sz="2800" b="1" u="sng" dirty="0" smtClean="0"/>
              <a:t>4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Grade Team</a:t>
            </a:r>
          </a:p>
          <a:p>
            <a:pPr marL="1425575" lvl="1"/>
            <a:r>
              <a:rPr lang="en-US" sz="2800" dirty="0" smtClean="0"/>
              <a:t>Total Proficiency 	67.8%</a:t>
            </a:r>
          </a:p>
          <a:p>
            <a:pPr marL="1425575" lvl="1"/>
            <a:r>
              <a:rPr lang="en-US" sz="2800" dirty="0" smtClean="0"/>
              <a:t>Growth (MGP) 	61</a:t>
            </a: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44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 txBox="1">
            <a:spLocks/>
          </p:cNvSpPr>
          <p:nvPr/>
        </p:nvSpPr>
        <p:spPr>
          <a:xfrm>
            <a:off x="1402151" y="281281"/>
            <a:ext cx="6754919" cy="4977685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None/>
            </a:pPr>
            <a:endParaRPr lang="en-US" sz="1350" dirty="0"/>
          </a:p>
          <a:p>
            <a:pPr marL="0" indent="0">
              <a:buNone/>
            </a:pPr>
            <a:r>
              <a:rPr lang="en-US" sz="2600" b="1" u="sng" dirty="0" smtClean="0">
                <a:solidFill>
                  <a:schemeClr val="tx1"/>
                </a:solidFill>
              </a:rPr>
              <a:t>Elementary </a:t>
            </a:r>
            <a:r>
              <a:rPr lang="en-US" sz="2600" b="1" u="sng" dirty="0" smtClean="0">
                <a:solidFill>
                  <a:schemeClr val="tx1"/>
                </a:solidFill>
              </a:rPr>
              <a:t>School #3 - 6</a:t>
            </a:r>
            <a:r>
              <a:rPr lang="en-US" sz="2600" b="1" u="sng" baseline="30000" dirty="0" smtClean="0">
                <a:solidFill>
                  <a:schemeClr val="tx1"/>
                </a:solidFill>
              </a:rPr>
              <a:t>th</a:t>
            </a:r>
            <a:r>
              <a:rPr lang="en-US" sz="2600" b="1" u="sng" dirty="0" smtClean="0">
                <a:solidFill>
                  <a:schemeClr val="tx1"/>
                </a:solidFill>
              </a:rPr>
              <a:t> </a:t>
            </a:r>
            <a:r>
              <a:rPr lang="en-US" sz="2600" b="1" u="sng" dirty="0">
                <a:solidFill>
                  <a:schemeClr val="tx1"/>
                </a:solidFill>
              </a:rPr>
              <a:t>Grade </a:t>
            </a:r>
            <a:r>
              <a:rPr lang="en-US" sz="2600" b="1" u="sng" dirty="0" smtClean="0">
                <a:solidFill>
                  <a:schemeClr val="tx1"/>
                </a:solidFill>
              </a:rPr>
              <a:t>Team</a:t>
            </a:r>
            <a:endParaRPr lang="en-US" sz="2600" b="1" u="sng" dirty="0">
              <a:solidFill>
                <a:schemeClr val="tx1"/>
              </a:solidFill>
            </a:endParaRPr>
          </a:p>
          <a:p>
            <a:pPr marL="1500187" lvl="1" indent="-457200">
              <a:buFont typeface="Arial" panose="020B0604020202020204" pitchFamily="34" charset="0"/>
              <a:buChar char="•"/>
              <a:tabLst>
                <a:tab pos="137795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Total Proficiency </a:t>
            </a:r>
            <a:r>
              <a:rPr lang="en-US" sz="2800" i="0" dirty="0" smtClean="0">
                <a:solidFill>
                  <a:schemeClr val="tx1"/>
                </a:solidFill>
              </a:rPr>
              <a:t>	61.4</a:t>
            </a:r>
            <a:r>
              <a:rPr lang="en-US" sz="2800" i="0" dirty="0">
                <a:solidFill>
                  <a:schemeClr val="tx1"/>
                </a:solidFill>
              </a:rPr>
              <a:t>%</a:t>
            </a:r>
          </a:p>
          <a:p>
            <a:pPr marL="1500187" lvl="1" indent="-457200">
              <a:buFont typeface="Arial" panose="020B0604020202020204" pitchFamily="34" charset="0"/>
              <a:buChar char="•"/>
              <a:tabLst>
                <a:tab pos="1377950" algn="l"/>
              </a:tabLst>
            </a:pPr>
            <a:r>
              <a:rPr lang="en-US" sz="2800" i="0" dirty="0">
                <a:solidFill>
                  <a:schemeClr val="tx1"/>
                </a:solidFill>
              </a:rPr>
              <a:t>Growth (MGP) </a:t>
            </a:r>
            <a:r>
              <a:rPr lang="en-US" sz="2800" i="0" dirty="0" smtClean="0">
                <a:solidFill>
                  <a:schemeClr val="tx1"/>
                </a:solidFill>
              </a:rPr>
              <a:t>	58</a:t>
            </a:r>
            <a:endParaRPr lang="en-US" sz="2800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5106"/>
              </p:ext>
            </p:extLst>
          </p:nvPr>
        </p:nvGraphicFramePr>
        <p:xfrm>
          <a:off x="1688436" y="2481042"/>
          <a:ext cx="6182348" cy="371211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91923"/>
                <a:gridCol w="3990425"/>
              </a:tblGrid>
              <a:tr h="76460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Teacher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ELA Proficiency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B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C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D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69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F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39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1377" y="756472"/>
            <a:ext cx="7547674" cy="123858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5100" b="1" u="sng" dirty="0" smtClean="0"/>
              <a:t>Elementary School </a:t>
            </a:r>
            <a:r>
              <a:rPr lang="en-US" sz="5100" b="1" u="sng" dirty="0" smtClean="0"/>
              <a:t>#4 </a:t>
            </a:r>
            <a:r>
              <a:rPr lang="en-US" sz="5100" b="1" u="sng" dirty="0" smtClean="0"/>
              <a:t>- 3</a:t>
            </a:r>
            <a:r>
              <a:rPr lang="en-US" sz="5100" b="1" u="sng" baseline="30000" dirty="0" smtClean="0"/>
              <a:t>rd</a:t>
            </a:r>
            <a:r>
              <a:rPr lang="en-US" sz="5100" b="1" u="sng" dirty="0" smtClean="0"/>
              <a:t> </a:t>
            </a:r>
            <a:r>
              <a:rPr lang="en-US" sz="5100" b="1" u="sng" dirty="0"/>
              <a:t>Grade </a:t>
            </a:r>
            <a:r>
              <a:rPr lang="en-US" sz="5100" b="1" u="sng" dirty="0" smtClean="0"/>
              <a:t>Team</a:t>
            </a:r>
            <a:endParaRPr lang="en-US" sz="5100" b="1" u="sng" dirty="0"/>
          </a:p>
          <a:p>
            <a:pPr marL="1828800" lvl="1"/>
            <a:r>
              <a:rPr lang="en-US" sz="5100" b="1" dirty="0"/>
              <a:t>Total Proficiency </a:t>
            </a:r>
            <a:r>
              <a:rPr lang="en-US" sz="5100" b="1" dirty="0" smtClean="0"/>
              <a:t>	67</a:t>
            </a:r>
            <a:r>
              <a:rPr lang="en-US" sz="5100" b="1" dirty="0"/>
              <a:t>%</a:t>
            </a:r>
          </a:p>
          <a:p>
            <a:pPr lvl="1"/>
            <a:endParaRPr lang="en-US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800504"/>
              </p:ext>
            </p:extLst>
          </p:nvPr>
        </p:nvGraphicFramePr>
        <p:xfrm>
          <a:off x="1923803" y="2648197"/>
          <a:ext cx="6222670" cy="343876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039362"/>
                <a:gridCol w="4183308"/>
              </a:tblGrid>
              <a:tr h="4793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Teacher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none" strike="noStrike" dirty="0">
                          <a:effectLst/>
                        </a:rPr>
                        <a:t>Math Proficiency</a:t>
                      </a:r>
                      <a:endParaRPr 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B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71%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C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70%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D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67%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E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62%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50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F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55%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3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5647" y="535361"/>
            <a:ext cx="7493330" cy="21365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 u="sng" dirty="0" smtClean="0"/>
              <a:t>Middle School </a:t>
            </a:r>
            <a:r>
              <a:rPr lang="en-US" sz="2800" b="1" u="sng" dirty="0" smtClean="0"/>
              <a:t>#1 </a:t>
            </a:r>
            <a:r>
              <a:rPr lang="en-US" sz="2800" b="1" u="sng" dirty="0" smtClean="0"/>
              <a:t>- 7</a:t>
            </a:r>
            <a:r>
              <a:rPr lang="en-US" sz="2800" b="1" u="sng" baseline="30000" dirty="0" smtClean="0"/>
              <a:t>th</a:t>
            </a:r>
            <a:r>
              <a:rPr lang="en-US" sz="2800" b="1" u="sng" dirty="0" smtClean="0"/>
              <a:t> Grade Science Team</a:t>
            </a:r>
          </a:p>
          <a:p>
            <a:pPr marL="1995488" lvl="1"/>
            <a:r>
              <a:rPr lang="en-US" sz="2800" dirty="0" smtClean="0"/>
              <a:t>Total Proficiency  	78%</a:t>
            </a:r>
          </a:p>
          <a:p>
            <a:pPr marL="1995488" lvl="1"/>
            <a:r>
              <a:rPr lang="en-US" sz="2800" dirty="0" smtClean="0"/>
              <a:t>Growth (MGP) 		89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18586081"/>
              </p:ext>
            </p:extLst>
          </p:nvPr>
        </p:nvGraphicFramePr>
        <p:xfrm>
          <a:off x="1591294" y="2945081"/>
          <a:ext cx="5997038" cy="340821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96935"/>
                <a:gridCol w="3800103"/>
              </a:tblGrid>
              <a:tr h="13125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Teacher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Science Proficiency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8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83%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8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B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985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C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891" y="1069751"/>
            <a:ext cx="8182099" cy="1685324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500" b="1" u="sng" dirty="0" smtClean="0"/>
              <a:t>Middle School </a:t>
            </a:r>
            <a:r>
              <a:rPr lang="en-US" sz="3500" b="1" u="sng" dirty="0" smtClean="0"/>
              <a:t>#2</a:t>
            </a:r>
            <a:r>
              <a:rPr lang="en-US" sz="3500" b="1" u="sng" dirty="0" smtClean="0"/>
              <a:t> </a:t>
            </a:r>
            <a:r>
              <a:rPr lang="en-US" sz="3500" b="1" u="sng" dirty="0" smtClean="0"/>
              <a:t>- 8</a:t>
            </a:r>
            <a:r>
              <a:rPr lang="en-US" sz="3500" b="1" u="sng" baseline="30000" dirty="0" smtClean="0"/>
              <a:t>th</a:t>
            </a:r>
            <a:r>
              <a:rPr lang="en-US" sz="3500" b="1" u="sng" dirty="0" smtClean="0"/>
              <a:t> Grade Science Team</a:t>
            </a:r>
          </a:p>
          <a:p>
            <a:pPr marL="2114550" lvl="1"/>
            <a:r>
              <a:rPr lang="en-US" sz="3300" dirty="0" smtClean="0"/>
              <a:t>Total Proficiency        72%</a:t>
            </a:r>
          </a:p>
          <a:p>
            <a:pPr marL="2114550" lvl="1">
              <a:tabLst>
                <a:tab pos="4121150" algn="l"/>
              </a:tabLst>
            </a:pPr>
            <a:r>
              <a:rPr lang="en-US" sz="3300" dirty="0" smtClean="0"/>
              <a:t>Growth (MGP) </a:t>
            </a:r>
            <a:r>
              <a:rPr lang="en-US" sz="3300" dirty="0"/>
              <a:t>	</a:t>
            </a:r>
            <a:r>
              <a:rPr lang="en-US" sz="3300" dirty="0" smtClean="0"/>
              <a:t>	 75</a:t>
            </a:r>
            <a:endParaRPr lang="en-US" sz="33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251107"/>
              </p:ext>
            </p:extLst>
          </p:nvPr>
        </p:nvGraphicFramePr>
        <p:xfrm>
          <a:off x="1116281" y="3340892"/>
          <a:ext cx="7053941" cy="2751149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166171"/>
                <a:gridCol w="4887770"/>
              </a:tblGrid>
              <a:tr h="1059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Teacher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600" b="1" u="none" strike="noStrike" dirty="0">
                          <a:effectLst/>
                        </a:rPr>
                        <a:t>Science Proficiency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</a:tr>
              <a:tr h="563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A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</a:tr>
              <a:tr h="563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B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74%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</a:tr>
              <a:tr h="5638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>
                          <a:effectLst/>
                        </a:rPr>
                        <a:t>C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66%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72" marR="3572" marT="3572" marB="0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14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1789</TotalTime>
  <Words>733</Words>
  <Application>Microsoft Macintosh PowerPoint</Application>
  <PresentationFormat>On-screen Show (4:3)</PresentationFormat>
  <Paragraphs>311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Bookman Old Style</vt:lpstr>
      <vt:lpstr>Calibri</vt:lpstr>
      <vt:lpstr>Franklin Gothic Book</vt:lpstr>
      <vt:lpstr>MS PGothic</vt:lpstr>
      <vt:lpstr>ＭＳ Ｐゴシック</vt:lpstr>
      <vt:lpstr>Rockwell</vt:lpstr>
      <vt:lpstr>Tahoma</vt:lpstr>
      <vt:lpstr>Times New Roman</vt:lpstr>
      <vt:lpstr>Wingdings</vt:lpstr>
      <vt:lpstr>Wingdings 3</vt:lpstr>
      <vt:lpstr>Arial</vt:lpstr>
      <vt:lpstr>Damask</vt:lpstr>
      <vt:lpstr>Celebrating JSD:  MAKING A DIFFERENCE</vt:lpstr>
      <vt:lpstr>PowerPoint Presentation</vt:lpstr>
      <vt:lpstr>Collective Teacher  Efficacy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Student achievement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Iddings</dc:creator>
  <cp:lastModifiedBy>Microsoft Office User</cp:lastModifiedBy>
  <cp:revision>143</cp:revision>
  <cp:lastPrinted>2017-08-02T16:00:52Z</cp:lastPrinted>
  <dcterms:created xsi:type="dcterms:W3CDTF">2017-08-01T19:51:29Z</dcterms:created>
  <dcterms:modified xsi:type="dcterms:W3CDTF">2017-09-12T14:02:04Z</dcterms:modified>
</cp:coreProperties>
</file>