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79" r:id="rId3"/>
    <p:sldId id="259" r:id="rId4"/>
    <p:sldId id="258" r:id="rId5"/>
    <p:sldId id="268" r:id="rId6"/>
    <p:sldId id="269" r:id="rId7"/>
    <p:sldId id="271" r:id="rId8"/>
    <p:sldId id="280" r:id="rId9"/>
    <p:sldId id="278" r:id="rId10"/>
    <p:sldId id="272" r:id="rId11"/>
    <p:sldId id="273" r:id="rId12"/>
    <p:sldId id="274" r:id="rId13"/>
    <p:sldId id="27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6"/>
    <p:restoredTop sz="94678"/>
  </p:normalViewPr>
  <p:slideViewPr>
    <p:cSldViewPr snapToGrid="0" snapToObjects="1">
      <p:cViewPr varScale="1">
        <p:scale>
          <a:sx n="111" d="100"/>
          <a:sy n="111" d="100"/>
        </p:scale>
        <p:origin x="51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49DAE-9E17-1645-8C6A-C3B85C423985}" type="datetimeFigureOut">
              <a:rPr lang="en-US" smtClean="0"/>
              <a:t>3/18/19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30097C4D-3DFC-934D-B039-84EE81512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774082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49DAE-9E17-1645-8C6A-C3B85C423985}" type="datetimeFigureOut">
              <a:rPr lang="en-US" smtClean="0"/>
              <a:t>3/18/19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30097C4D-3DFC-934D-B039-84EE81512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600245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49DAE-9E17-1645-8C6A-C3B85C423985}" type="datetimeFigureOut">
              <a:rPr lang="en-US" smtClean="0"/>
              <a:t>3/18/19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30097C4D-3DFC-934D-B039-84EE81512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336566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49DAE-9E17-1645-8C6A-C3B85C423985}" type="datetimeFigureOut">
              <a:rPr lang="en-US" smtClean="0"/>
              <a:t>3/18/19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0097C4D-3DFC-934D-B039-84EE815126E9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44301898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49DAE-9E17-1645-8C6A-C3B85C423985}" type="datetimeFigureOut">
              <a:rPr lang="en-US" smtClean="0"/>
              <a:t>3/18/19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0097C4D-3DFC-934D-B039-84EE81512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32296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49DAE-9E17-1645-8C6A-C3B85C423985}" type="datetimeFigureOut">
              <a:rPr lang="en-US" smtClean="0"/>
              <a:t>3/18/19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97C4D-3DFC-934D-B039-84EE81512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10592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49DAE-9E17-1645-8C6A-C3B85C423985}" type="datetimeFigureOut">
              <a:rPr lang="en-US" smtClean="0"/>
              <a:t>3/18/19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97C4D-3DFC-934D-B039-84EE81512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919866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49DAE-9E17-1645-8C6A-C3B85C423985}" type="datetimeFigureOut">
              <a:rPr lang="en-US" smtClean="0"/>
              <a:t>3/18/19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97C4D-3DFC-934D-B039-84EE81512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26568"/>
      </p:ext>
    </p:extLst>
  </p:cSld>
  <p:clrMapOvr>
    <a:masterClrMapping/>
  </p:clrMapOvr>
  <p:transition spd="med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9349DAE-9E17-1645-8C6A-C3B85C423985}" type="datetimeFigureOut">
              <a:rPr lang="en-US" smtClean="0"/>
              <a:t>3/18/19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30097C4D-3DFC-934D-B039-84EE81512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319943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49DAE-9E17-1645-8C6A-C3B85C423985}" type="datetimeFigureOut">
              <a:rPr lang="en-US" smtClean="0"/>
              <a:t>3/18/19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97C4D-3DFC-934D-B039-84EE81512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94695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49DAE-9E17-1645-8C6A-C3B85C423985}" type="datetimeFigureOut">
              <a:rPr lang="en-US" smtClean="0"/>
              <a:t>3/18/19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30097C4D-3DFC-934D-B039-84EE81512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877193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49DAE-9E17-1645-8C6A-C3B85C423985}" type="datetimeFigureOut">
              <a:rPr lang="en-US" smtClean="0"/>
              <a:t>3/18/19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97C4D-3DFC-934D-B039-84EE81512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131092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49DAE-9E17-1645-8C6A-C3B85C423985}" type="datetimeFigureOut">
              <a:rPr lang="en-US" smtClean="0"/>
              <a:t>3/18/19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97C4D-3DFC-934D-B039-84EE81512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444376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49DAE-9E17-1645-8C6A-C3B85C423985}" type="datetimeFigureOut">
              <a:rPr lang="en-US" smtClean="0"/>
              <a:t>3/18/19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97C4D-3DFC-934D-B039-84EE81512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19525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49DAE-9E17-1645-8C6A-C3B85C423985}" type="datetimeFigureOut">
              <a:rPr lang="en-US" smtClean="0"/>
              <a:t>3/18/19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97C4D-3DFC-934D-B039-84EE81512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831120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49DAE-9E17-1645-8C6A-C3B85C423985}" type="datetimeFigureOut">
              <a:rPr lang="en-US" smtClean="0"/>
              <a:t>3/18/19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97C4D-3DFC-934D-B039-84EE81512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67096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49DAE-9E17-1645-8C6A-C3B85C423985}" type="datetimeFigureOut">
              <a:rPr lang="en-US" smtClean="0"/>
              <a:t>3/18/19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97C4D-3DFC-934D-B039-84EE81512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17439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49DAE-9E17-1645-8C6A-C3B85C423985}" type="datetimeFigureOut">
              <a:rPr lang="en-US" smtClean="0"/>
              <a:t>3/18/19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97C4D-3DFC-934D-B039-84EE81512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7429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utah.pearsonaccessnext.com/question-samplers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450DD-FA2E-3843-9A65-C1F80C335C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Updates from the World of Testing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CB33A6-B6C9-6F47-98C5-D4B82117B2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High School Level Meeting</a:t>
            </a:r>
          </a:p>
          <a:p>
            <a:r>
              <a:rPr lang="en-US" dirty="0"/>
              <a:t>Tuesday, March 19, 2019</a:t>
            </a:r>
          </a:p>
        </p:txBody>
      </p:sp>
    </p:spTree>
    <p:extLst>
      <p:ext uri="{BB962C8B-B14F-4D97-AF65-F5344CB8AC3E}">
        <p14:creationId xmlns:p14="http://schemas.microsoft.com/office/powerpoint/2010/main" val="2276394102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AA35E-A3A0-7B42-99CD-ED1C8F5FC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Looking to the Future…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ACA87F-526F-7848-90C4-CB55D5F360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107016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A1304-CEE4-D84A-B1E7-AEAFFC616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WIDA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FC4DF-F054-FA44-A351-211DD9F51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708475"/>
            <a:ext cx="9613861" cy="3227713"/>
          </a:xfrm>
        </p:spPr>
        <p:txBody>
          <a:bodyPr>
            <a:normAutofit/>
          </a:bodyPr>
          <a:lstStyle/>
          <a:p>
            <a:r>
              <a:rPr lang="en-US" sz="3200" dirty="0"/>
              <a:t>WIDA results are available in late spring.</a:t>
            </a:r>
          </a:p>
          <a:p>
            <a:r>
              <a:rPr lang="en-US" sz="3200" dirty="0"/>
              <a:t>We will deliver the hard copy results to you.</a:t>
            </a:r>
          </a:p>
          <a:p>
            <a:r>
              <a:rPr lang="en-US" sz="3200" dirty="0"/>
              <a:t>State Code requires that WIDA results be mailed home.</a:t>
            </a:r>
          </a:p>
        </p:txBody>
      </p:sp>
    </p:spTree>
    <p:extLst>
      <p:ext uri="{BB962C8B-B14F-4D97-AF65-F5344CB8AC3E}">
        <p14:creationId xmlns:p14="http://schemas.microsoft.com/office/powerpoint/2010/main" val="4082959270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248EC-4794-9E4D-9C58-06AE89425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Climate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35559-3883-CA44-8A94-9CDC0B909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685327"/>
            <a:ext cx="9613861" cy="3250862"/>
          </a:xfrm>
        </p:spPr>
        <p:txBody>
          <a:bodyPr/>
          <a:lstStyle/>
          <a:p>
            <a:r>
              <a:rPr lang="en-US" sz="3200" dirty="0"/>
              <a:t>Finishing the RFP process later this month.</a:t>
            </a:r>
          </a:p>
          <a:p>
            <a:r>
              <a:rPr lang="en-US" sz="3200" dirty="0"/>
              <a:t>2019 reports will be released in late-May.</a:t>
            </a:r>
          </a:p>
          <a:p>
            <a:r>
              <a:rPr lang="en-US" sz="3200" dirty="0"/>
              <a:t>Every teacher should receive a copy of their results before summer break.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96057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BAA0C-C30E-3B49-BCA6-AEF3A183B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/>
              <a:t>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DF679F-46D2-B440-8CEA-76F87F1965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962032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7F5B6-6A01-164B-B0C6-8E68AAD2F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Parental Opt-In – State Board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BF305C-8005-9A42-B491-7BA4B4D44B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R277-404-6: “In accordance with Subsection 53A-15-1403(1), an LEA shall reasonably accommodate a parent’s or guardian’s request to allow a student’s demonstration of proficiency on a state required assessment to fulfill a requirement in a course.”</a:t>
            </a:r>
          </a:p>
        </p:txBody>
      </p:sp>
    </p:spTree>
    <p:extLst>
      <p:ext uri="{BB962C8B-B14F-4D97-AF65-F5344CB8AC3E}">
        <p14:creationId xmlns:p14="http://schemas.microsoft.com/office/powerpoint/2010/main" val="2058344077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895D9-3271-4648-9FCA-DE8153B2B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Parental Opt-In – Implementation 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9F710-AD45-6041-B059-05DB0236F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10824914" cy="3599316"/>
          </a:xfrm>
        </p:spPr>
        <p:txBody>
          <a:bodyPr>
            <a:noAutofit/>
          </a:bodyPr>
          <a:lstStyle/>
          <a:p>
            <a:r>
              <a:rPr lang="en-US" sz="3200" dirty="0"/>
              <a:t>Good only for RISE math and science this year.  No scores will be published for RISE ELA or Utah Aspire Plus until late summer/early fall.</a:t>
            </a:r>
          </a:p>
        </p:txBody>
      </p:sp>
    </p:spTree>
    <p:extLst>
      <p:ext uri="{BB962C8B-B14F-4D97-AF65-F5344CB8AC3E}">
        <p14:creationId xmlns:p14="http://schemas.microsoft.com/office/powerpoint/2010/main" val="1600087020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26B37-8BAF-BB41-8649-9369A4413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Parental Opt-In – HB 118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853DA-A18D-7849-9B7D-990F4973E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“A teacher may use a student’s score on the standards assessment adopted under Subsection (2) to improve the student’s academic grade for or demonstrate the student’s competency within a relevant course.”</a:t>
            </a:r>
          </a:p>
          <a:p>
            <a:endParaRPr lang="en-US" sz="3200" dirty="0"/>
          </a:p>
          <a:p>
            <a:r>
              <a:rPr lang="en-US" sz="3200" dirty="0"/>
              <a:t>Allowable on RISE now – in the future, </a:t>
            </a:r>
            <a:r>
              <a:rPr lang="en-US" sz="3200" u="sng" dirty="0"/>
              <a:t>Utah Aspire Plus, and the 11</a:t>
            </a:r>
            <a:r>
              <a:rPr lang="en-US" sz="3200" u="sng" baseline="30000" dirty="0"/>
              <a:t>th</a:t>
            </a:r>
            <a:r>
              <a:rPr lang="en-US" sz="3200" u="sng" dirty="0"/>
              <a:t> grade administration of the ACT</a:t>
            </a:r>
          </a:p>
        </p:txBody>
      </p:sp>
    </p:spTree>
    <p:extLst>
      <p:ext uri="{BB962C8B-B14F-4D97-AF65-F5344CB8AC3E}">
        <p14:creationId xmlns:p14="http://schemas.microsoft.com/office/powerpoint/2010/main" val="2594361271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FCCB5-A173-A644-B6DF-20C0B5FD6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Utah Aspire Plus Reminders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878A0E-B10F-DA47-A608-E925EAC063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17740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2FFEC-6515-6245-872E-D64AF3C7E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Utah Aspire Plus 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4A788-860C-4043-8466-1772A6816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893671"/>
            <a:ext cx="9748469" cy="3680748"/>
          </a:xfrm>
        </p:spPr>
        <p:txBody>
          <a:bodyPr>
            <a:noAutofit/>
          </a:bodyPr>
          <a:lstStyle/>
          <a:p>
            <a:r>
              <a:rPr lang="en-US" sz="3200" dirty="0"/>
              <a:t>Individual subtests must be completed in one sitting.</a:t>
            </a:r>
          </a:p>
          <a:p>
            <a:r>
              <a:rPr lang="en-US" sz="3200" dirty="0"/>
              <a:t>Cannot be administered in the same room as RISE.</a:t>
            </a:r>
          </a:p>
          <a:p>
            <a:r>
              <a:rPr lang="en-US" sz="3200" dirty="0"/>
              <a:t>Time accommodated students must test in a different room.</a:t>
            </a:r>
          </a:p>
        </p:txBody>
      </p:sp>
    </p:spTree>
    <p:extLst>
      <p:ext uri="{BB962C8B-B14F-4D97-AF65-F5344CB8AC3E}">
        <p14:creationId xmlns:p14="http://schemas.microsoft.com/office/powerpoint/2010/main" val="3576862069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2FFEC-6515-6245-872E-D64AF3C7E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Utah Aspire Plus 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4A788-860C-4043-8466-1772A6816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268638"/>
            <a:ext cx="10848064" cy="4305781"/>
          </a:xfrm>
        </p:spPr>
        <p:txBody>
          <a:bodyPr>
            <a:noAutofit/>
          </a:bodyPr>
          <a:lstStyle/>
          <a:p>
            <a:r>
              <a:rPr lang="en-US" sz="3200" dirty="0"/>
              <a:t>Does not require teacher account to proctor.</a:t>
            </a:r>
          </a:p>
          <a:p>
            <a:r>
              <a:rPr lang="en-US" sz="3200" dirty="0"/>
              <a:t>Emphasize active proctoring – same questions, same order.</a:t>
            </a:r>
          </a:p>
          <a:p>
            <a:r>
              <a:rPr lang="en-US" sz="3200" dirty="0"/>
              <a:t>No reporting at the teacher level.</a:t>
            </a:r>
          </a:p>
          <a:p>
            <a:r>
              <a:rPr lang="en-US" sz="3200" dirty="0"/>
              <a:t>Students should be exposed to the platform’s tools using the Question Sampler.</a:t>
            </a:r>
          </a:p>
          <a:p>
            <a:pPr marL="0" indent="0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>
                <a:hlinkClick r:id="rId2"/>
              </a:rPr>
              <a:t>http://utah.pearsonaccessnext.com/question-samplers/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12035319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08B87E-658F-314F-A003-147D477C6D7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405114" y="269875"/>
            <a:ext cx="4087813" cy="63198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8500C0-A9C0-5845-AE66-B94CBEC940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8636" y="1834165"/>
            <a:ext cx="7034391" cy="368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845338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50D4E-1F07-6844-8D79-15C86F6D8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Utah Aspire Plus ISR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EAFCBA1-7069-4043-B3EF-DF5310E26A8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07944" y="2093035"/>
            <a:ext cx="3547872" cy="4591365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C9659BC-79B7-7E49-937B-4356E3265C7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921397" y="2093036"/>
            <a:ext cx="3547872" cy="4591365"/>
          </a:xfrm>
        </p:spPr>
      </p:pic>
    </p:spTree>
    <p:extLst>
      <p:ext uri="{BB962C8B-B14F-4D97-AF65-F5344CB8AC3E}">
        <p14:creationId xmlns:p14="http://schemas.microsoft.com/office/powerpoint/2010/main" val="2178008183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{7A34EBE3-61FB-A34E-80B0-B603868DFE03}tf10001057</Template>
  <TotalTime>33</TotalTime>
  <Words>318</Words>
  <Application>Microsoft Macintosh PowerPoint</Application>
  <PresentationFormat>Widescreen</PresentationFormat>
  <Paragraphs>34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Trebuchet MS</vt:lpstr>
      <vt:lpstr>Berlin</vt:lpstr>
      <vt:lpstr>Updates from the World of Testing</vt:lpstr>
      <vt:lpstr>Parental Opt-In – State Board Rule</vt:lpstr>
      <vt:lpstr>Parental Opt-In – Implementation Reminders</vt:lpstr>
      <vt:lpstr>Parental Opt-In – HB 118</vt:lpstr>
      <vt:lpstr>Utah Aspire Plus Reminders</vt:lpstr>
      <vt:lpstr>Utah Aspire Plus Reminders</vt:lpstr>
      <vt:lpstr>Utah Aspire Plus Reminders</vt:lpstr>
      <vt:lpstr>PowerPoint Presentation</vt:lpstr>
      <vt:lpstr>Utah Aspire Plus ISR</vt:lpstr>
      <vt:lpstr>Looking to the Future…</vt:lpstr>
      <vt:lpstr>WIDA Results</vt:lpstr>
      <vt:lpstr>School Climate Survey</vt:lpstr>
      <vt:lpstr>Questions?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Updates from the World of Testing</dc:title>
  <dc:creator>Microsoft Office User</dc:creator>
  <cp:lastModifiedBy>Microsoft Office User</cp:lastModifiedBy>
  <cp:revision>3</cp:revision>
  <dcterms:created xsi:type="dcterms:W3CDTF">2019-03-18T18:19:37Z</dcterms:created>
  <dcterms:modified xsi:type="dcterms:W3CDTF">2019-03-18T18:53:06Z</dcterms:modified>
</cp:coreProperties>
</file>