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85" r:id="rId12"/>
    <p:sldId id="286" r:id="rId13"/>
    <p:sldId id="267" r:id="rId14"/>
    <p:sldId id="268" r:id="rId15"/>
    <p:sldId id="269" r:id="rId16"/>
    <p:sldId id="270" r:id="rId17"/>
    <p:sldId id="287" r:id="rId18"/>
    <p:sldId id="288" r:id="rId19"/>
    <p:sldId id="271" r:id="rId20"/>
    <p:sldId id="273" r:id="rId21"/>
    <p:sldId id="274" r:id="rId22"/>
    <p:sldId id="275" r:id="rId23"/>
    <p:sldId id="277" r:id="rId24"/>
    <p:sldId id="278" r:id="rId25"/>
    <p:sldId id="289" r:id="rId26"/>
    <p:sldId id="276" r:id="rId27"/>
    <p:sldId id="279" r:id="rId28"/>
    <p:sldId id="280" r:id="rId29"/>
    <p:sldId id="281" r:id="rId30"/>
    <p:sldId id="283" r:id="rId31"/>
    <p:sldId id="282" r:id="rId32"/>
    <p:sldId id="284" r:id="rId33"/>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E80E1A-24F5-4671-B797-4842E169FAA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1DCC4-653F-42E3-9790-53A5357B7F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80E1A-24F5-4671-B797-4842E169FAA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1DCC4-653F-42E3-9790-53A5357B7F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80E1A-24F5-4671-B797-4842E169FAA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1DCC4-653F-42E3-9790-53A5357B7F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80E1A-24F5-4671-B797-4842E169FAA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1DCC4-653F-42E3-9790-53A5357B7F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80E1A-24F5-4671-B797-4842E169FAA5}"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1DCC4-653F-42E3-9790-53A5357B7F3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E80E1A-24F5-4671-B797-4842E169FAA5}"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1DCC4-653F-42E3-9790-53A5357B7F3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E80E1A-24F5-4671-B797-4842E169FAA5}" type="datetimeFigureOut">
              <a:rPr lang="en-US" smtClean="0"/>
              <a:t>6/29/2016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1DCC4-653F-42E3-9790-53A5357B7F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E80E1A-24F5-4671-B797-4842E169FAA5}" type="datetimeFigureOut">
              <a:rPr lang="en-US" smtClean="0"/>
              <a:t>6/29/2016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51DCC4-653F-42E3-9790-53A5357B7F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80E1A-24F5-4671-B797-4842E169FAA5}" type="datetimeFigureOut">
              <a:rPr lang="en-US" smtClean="0"/>
              <a:t>6/29/2016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51DCC4-653F-42E3-9790-53A5357B7F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80E1A-24F5-4671-B797-4842E169FAA5}"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1DCC4-653F-42E3-9790-53A5357B7F39}"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AE80E1A-24F5-4671-B797-4842E169FAA5}" type="datetimeFigureOut">
              <a:rPr lang="en-US" smtClean="0"/>
              <a:t>6/29/2016</a:t>
            </a:fld>
            <a:endParaRPr lang="en-US"/>
          </a:p>
        </p:txBody>
      </p:sp>
      <p:sp>
        <p:nvSpPr>
          <p:cNvPr id="9" name="Slide Number Placeholder 8"/>
          <p:cNvSpPr>
            <a:spLocks noGrp="1"/>
          </p:cNvSpPr>
          <p:nvPr>
            <p:ph type="sldNum" sz="quarter" idx="11"/>
          </p:nvPr>
        </p:nvSpPr>
        <p:spPr/>
        <p:txBody>
          <a:bodyPr/>
          <a:lstStyle/>
          <a:p>
            <a:fld id="{D151DCC4-653F-42E3-9790-53A5357B7F3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151DCC4-653F-42E3-9790-53A5357B7F39}"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AE80E1A-24F5-4671-B797-4842E169FAA5}" type="datetimeFigureOut">
              <a:rPr lang="en-US" smtClean="0"/>
              <a:t>6/29/2016</a:t>
            </a:fld>
            <a:endParaRPr lang="en-US"/>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58199" y="6172200"/>
            <a:ext cx="699091" cy="685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Arial" panose="020B0604020202020204" pitchFamily="34" charset="0"/>
          <a:ea typeface="+mj-ea"/>
          <a:cs typeface="Arial" panose="020B0604020202020204" pitchFamily="34" charset="0"/>
        </a:defRPr>
      </a:lvl1pPr>
    </p:titleStyle>
    <p:body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40080" indent="-228600" algn="l" defTabSz="914400" rtl="0" eaLnBrk="1" latinLnBrk="0" hangingPunct="1">
        <a:spcBef>
          <a:spcPct val="20000"/>
        </a:spcBef>
        <a:buClr>
          <a:schemeClr val="accent2"/>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005840" indent="-228600" algn="l" defTabSz="914400" rtl="0" eaLnBrk="1" latinLnBrk="0" hangingPunct="1">
        <a:spcBef>
          <a:spcPct val="20000"/>
        </a:spcBef>
        <a:buClr>
          <a:schemeClr val="accent3"/>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rules.utah.gov/publicat/code/r277/r277-404.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schools.utah.gov/sars/Assessment.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rules.utah.gov/publicat/code/r277/r277-404.htm#T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e.utah.gov/code/TITLE53A/htm/53A01_060800.htm" TargetMode="External"/><Relationship Id="rId2" Type="http://schemas.openxmlformats.org/officeDocument/2006/relationships/hyperlink" Target="http://www.schools.utah.gov/UPPAC/" TargetMode="External"/><Relationship Id="rId1" Type="http://schemas.openxmlformats.org/officeDocument/2006/relationships/slideLayout" Target="../slideLayouts/slideLayout2.xml"/><Relationship Id="rId4" Type="http://schemas.openxmlformats.org/officeDocument/2006/relationships/hyperlink" Target="http://www.rules.utah.gov/publicat/code/r277/r277-404.ht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rules.utah.gov/publicat/code/r277/r277-404.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schools.utah.gov/uppa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hools.utah.gov/assessment/Testing-Director-Resources.aspx." TargetMode="External"/><Relationship Id="rId2" Type="http://schemas.openxmlformats.org/officeDocument/2006/relationships/hyperlink" Target="http://le.utah.gov/~code/TITLE53A/53A01a.htmhttp:/www.rules.utah.gov/publicat/code/r277/r277.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ules.utah.gov/publicat/code/r277/r277-404.htm" TargetMode="External"/><Relationship Id="rId2" Type="http://schemas.openxmlformats.org/officeDocument/2006/relationships/hyperlink" Target="http://le.utah.gov/code/TITLE53A/htm/53A01_060800.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543800" cy="1676400"/>
          </a:xfrm>
        </p:spPr>
        <p:txBody>
          <a:bodyPr anchor="t"/>
          <a:lstStyle/>
          <a:p>
            <a:pPr algn="ctr"/>
            <a:r>
              <a:rPr lang="en-US" sz="4800" dirty="0" smtClean="0">
                <a:latin typeface="+mn-lt"/>
              </a:rPr>
              <a:t>Testing Ethics Policy</a:t>
            </a:r>
            <a:br>
              <a:rPr lang="en-US" sz="4800" dirty="0" smtClean="0">
                <a:latin typeface="+mn-lt"/>
              </a:rPr>
            </a:br>
            <a:r>
              <a:rPr lang="en-US" sz="2000" dirty="0" smtClean="0">
                <a:latin typeface="+mn-lt"/>
              </a:rPr>
              <a:t>Adopted by the Utah State Board of Education</a:t>
            </a:r>
            <a:br>
              <a:rPr lang="en-US" sz="2000" dirty="0" smtClean="0">
                <a:latin typeface="+mn-lt"/>
              </a:rPr>
            </a:br>
            <a:r>
              <a:rPr lang="en-US" sz="2000" dirty="0" smtClean="0">
                <a:latin typeface="+mn-lt"/>
              </a:rPr>
              <a:t>August 8, 2014</a:t>
            </a:r>
            <a:endParaRPr lang="en-US" sz="4800" dirty="0">
              <a:latin typeface="+mn-lt"/>
            </a:endParaRPr>
          </a:p>
        </p:txBody>
      </p:sp>
      <p:sp>
        <p:nvSpPr>
          <p:cNvPr id="3" name="Subtitle 2"/>
          <p:cNvSpPr>
            <a:spLocks noGrp="1"/>
          </p:cNvSpPr>
          <p:nvPr>
            <p:ph type="subTitle" idx="1"/>
          </p:nvPr>
        </p:nvSpPr>
        <p:spPr>
          <a:xfrm>
            <a:off x="1143000" y="4724400"/>
            <a:ext cx="6096000" cy="914400"/>
          </a:xfrm>
        </p:spPr>
        <p:txBody>
          <a:bodyPr>
            <a:normAutofit/>
          </a:bodyPr>
          <a:lstStyle/>
          <a:p>
            <a:pPr algn="ctr"/>
            <a:r>
              <a:rPr lang="en-US" b="1" dirty="0" smtClean="0">
                <a:solidFill>
                  <a:schemeClr val="tx1"/>
                </a:solidFill>
              </a:rPr>
              <a:t>2016-17 Training Presentation</a:t>
            </a:r>
            <a:endParaRPr lang="en-US" dirty="0" smtClean="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41095"/>
            <a:ext cx="3962399" cy="264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5257800"/>
            <a:ext cx="2840736" cy="609600"/>
          </a:xfrm>
          <a:prstGeom prst="rect">
            <a:avLst/>
          </a:prstGeom>
        </p:spPr>
      </p:pic>
    </p:spTree>
    <p:extLst>
      <p:ext uri="{BB962C8B-B14F-4D97-AF65-F5344CB8AC3E}">
        <p14:creationId xmlns:p14="http://schemas.microsoft.com/office/powerpoint/2010/main" val="2066502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000" b="1" dirty="0">
                <a:latin typeface="Tahoma"/>
              </a:rPr>
              <a:t>Appropriate Testing Practices</a:t>
            </a:r>
            <a:endParaRPr lang="en-US" sz="4000" dirty="0"/>
          </a:p>
        </p:txBody>
      </p:sp>
      <p:sp>
        <p:nvSpPr>
          <p:cNvPr id="3" name="Content Placeholder 2"/>
          <p:cNvSpPr>
            <a:spLocks noGrp="1"/>
          </p:cNvSpPr>
          <p:nvPr>
            <p:ph idx="1"/>
          </p:nvPr>
        </p:nvSpPr>
        <p:spPr/>
        <p:txBody>
          <a:bodyPr>
            <a:normAutofit fontScale="77500" lnSpcReduction="20000"/>
          </a:bodyPr>
          <a:lstStyle/>
          <a:p>
            <a:pPr marL="114300" marR="17030" indent="0">
              <a:buNone/>
            </a:pPr>
            <a:r>
              <a:rPr lang="en-US" sz="3100" b="1" dirty="0">
                <a:latin typeface="Arial"/>
              </a:rPr>
              <a:t>D</a:t>
            </a:r>
            <a:r>
              <a:rPr lang="en-US" sz="3100" b="1" dirty="0" smtClean="0">
                <a:latin typeface="Arial"/>
              </a:rPr>
              <a:t>uring testing</a:t>
            </a:r>
            <a:r>
              <a:rPr lang="en-US" sz="3100" dirty="0" smtClean="0">
                <a:latin typeface="Arial"/>
              </a:rPr>
              <a:t>, Utah Licensed educators shall </a:t>
            </a:r>
            <a:r>
              <a:rPr lang="en-US" sz="3100" dirty="0">
                <a:latin typeface="Arial"/>
              </a:rPr>
              <a:t>ensure that</a:t>
            </a:r>
            <a:r>
              <a:rPr lang="en-US" sz="3100" dirty="0" smtClean="0">
                <a:latin typeface="Arial"/>
              </a:rPr>
              <a:t>:</a:t>
            </a:r>
          </a:p>
          <a:p>
            <a:endParaRPr lang="en-US" sz="2000" dirty="0"/>
          </a:p>
          <a:p>
            <a:r>
              <a:rPr lang="en-US" dirty="0"/>
              <a:t>An appropriate environment reflective of an instructional setting is set for testing to limit distractions from surroundings or unnecessary personnel. </a:t>
            </a:r>
          </a:p>
          <a:p>
            <a:endParaRPr lang="en-US" sz="2100" dirty="0"/>
          </a:p>
          <a:p>
            <a:r>
              <a:rPr lang="en-US" dirty="0" smtClean="0"/>
              <a:t>All </a:t>
            </a:r>
            <a:r>
              <a:rPr lang="en-US" dirty="0"/>
              <a:t>students who are eligible for testing are tested. </a:t>
            </a:r>
          </a:p>
          <a:p>
            <a:endParaRPr lang="en-US" sz="2100" dirty="0"/>
          </a:p>
          <a:p>
            <a:r>
              <a:rPr lang="en-US" dirty="0" smtClean="0"/>
              <a:t>A </a:t>
            </a:r>
            <a:r>
              <a:rPr lang="en-US" dirty="0"/>
              <a:t>student is not discouraged from participating in state assessments, but upon a parent’s opt-out request (following LEA procedures), the student is provided with a meaningful educational activity. </a:t>
            </a:r>
          </a:p>
          <a:p>
            <a:endParaRPr lang="en-US" sz="2100" dirty="0"/>
          </a:p>
          <a:p>
            <a:r>
              <a:rPr lang="en-US" dirty="0" smtClean="0"/>
              <a:t>Tests </a:t>
            </a:r>
            <a:r>
              <a:rPr lang="en-US" dirty="0"/>
              <a:t>are administered in-person and testing procedures meet all test administration requirements. </a:t>
            </a:r>
          </a:p>
          <a:p>
            <a:pPr marL="114300" indent="0">
              <a:buNone/>
            </a:pPr>
            <a:endParaRPr lang="en-US" dirty="0"/>
          </a:p>
        </p:txBody>
      </p:sp>
    </p:spTree>
    <p:extLst>
      <p:ext uri="{BB962C8B-B14F-4D97-AF65-F5344CB8AC3E}">
        <p14:creationId xmlns:p14="http://schemas.microsoft.com/office/powerpoint/2010/main" val="1932459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000" b="1" dirty="0">
                <a:latin typeface="Tahoma"/>
              </a:rPr>
              <a:t>Appropriate Testing Practices</a:t>
            </a:r>
            <a:endParaRPr lang="en-US" sz="4000" dirty="0"/>
          </a:p>
        </p:txBody>
      </p:sp>
      <p:sp>
        <p:nvSpPr>
          <p:cNvPr id="3" name="Content Placeholder 2"/>
          <p:cNvSpPr>
            <a:spLocks noGrp="1"/>
          </p:cNvSpPr>
          <p:nvPr>
            <p:ph idx="1"/>
          </p:nvPr>
        </p:nvSpPr>
        <p:spPr/>
        <p:txBody>
          <a:bodyPr>
            <a:normAutofit fontScale="55000" lnSpcReduction="20000"/>
          </a:bodyPr>
          <a:lstStyle/>
          <a:p>
            <a:pPr marL="114300" marR="17030" indent="0">
              <a:buNone/>
            </a:pPr>
            <a:r>
              <a:rPr lang="en-US" sz="4400" b="1" dirty="0">
                <a:latin typeface="Arial"/>
              </a:rPr>
              <a:t>During testing</a:t>
            </a:r>
            <a:r>
              <a:rPr lang="en-US" sz="4400" dirty="0">
                <a:latin typeface="Arial"/>
              </a:rPr>
              <a:t>, Utah Licensed educators shall ensure that:</a:t>
            </a:r>
          </a:p>
          <a:p>
            <a:endParaRPr lang="en-US" sz="2000" dirty="0"/>
          </a:p>
          <a:p>
            <a:r>
              <a:rPr lang="en-US" sz="4000" dirty="0" smtClean="0"/>
              <a:t>Active </a:t>
            </a:r>
            <a:r>
              <a:rPr lang="en-US" sz="4000" dirty="0"/>
              <a:t>test proctoring occurs: walking around the room to make sure that each student has or is logged into the correct test; has appropriate testing materials available to them; and are progressing at an appropriate pace. </a:t>
            </a:r>
          </a:p>
          <a:p>
            <a:endParaRPr lang="en-US" sz="2900" dirty="0"/>
          </a:p>
          <a:p>
            <a:r>
              <a:rPr lang="en-US" sz="4000" dirty="0" smtClean="0"/>
              <a:t>No </a:t>
            </a:r>
            <a:r>
              <a:rPr lang="en-US" sz="4000" dirty="0"/>
              <a:t>person is left alone in a test setting with student tests left onscreen or open. </a:t>
            </a:r>
          </a:p>
          <a:p>
            <a:endParaRPr lang="en-US" sz="2900" dirty="0"/>
          </a:p>
          <a:p>
            <a:r>
              <a:rPr lang="en-US" sz="4000" dirty="0" smtClean="0"/>
              <a:t>The </a:t>
            </a:r>
            <a:r>
              <a:rPr lang="en-US" sz="4000" dirty="0"/>
              <a:t>importance of the test, test participation, and the good faith efforts of all students are not undermined. </a:t>
            </a:r>
          </a:p>
          <a:p>
            <a:endParaRPr lang="en-US" sz="2900" dirty="0"/>
          </a:p>
          <a:p>
            <a:r>
              <a:rPr lang="en-US" sz="4000" dirty="0" smtClean="0"/>
              <a:t>All </a:t>
            </a:r>
            <a:r>
              <a:rPr lang="en-US" sz="4000" dirty="0"/>
              <a:t>information in the Test Administration Manual (</a:t>
            </a:r>
            <a:r>
              <a:rPr lang="en-US" sz="4000" dirty="0" smtClean="0"/>
              <a:t>TAMs) </a:t>
            </a:r>
            <a:r>
              <a:rPr lang="en-US" sz="4000" dirty="0"/>
              <a:t>for each test administered is reviewed and strictly followed (see </a:t>
            </a:r>
            <a:r>
              <a:rPr lang="en-US" sz="4000" dirty="0" smtClean="0"/>
              <a:t>53A-1-608; </a:t>
            </a:r>
            <a:r>
              <a:rPr lang="en-US" sz="4000" dirty="0" smtClean="0">
                <a:hlinkClick r:id="rId2"/>
              </a:rPr>
              <a:t>R277-404</a:t>
            </a:r>
            <a:r>
              <a:rPr lang="en-US" sz="4000" dirty="0" smtClean="0"/>
              <a:t>). </a:t>
            </a:r>
            <a:endParaRPr lang="en-US" sz="4000" dirty="0"/>
          </a:p>
          <a:p>
            <a:pPr marL="114300" indent="0">
              <a:buNone/>
            </a:pPr>
            <a:endParaRPr lang="en-US" dirty="0"/>
          </a:p>
        </p:txBody>
      </p:sp>
    </p:spTree>
    <p:extLst>
      <p:ext uri="{BB962C8B-B14F-4D97-AF65-F5344CB8AC3E}">
        <p14:creationId xmlns:p14="http://schemas.microsoft.com/office/powerpoint/2010/main" val="478241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Tahoma"/>
              </a:rPr>
              <a:t>Appropriate </a:t>
            </a:r>
            <a:r>
              <a:rPr lang="en-US" sz="4000" b="1" dirty="0">
                <a:latin typeface="Tahoma"/>
              </a:rPr>
              <a:t>Testing Practices</a:t>
            </a:r>
            <a:endParaRPr lang="en-US" sz="4000" dirty="0"/>
          </a:p>
        </p:txBody>
      </p:sp>
      <p:sp>
        <p:nvSpPr>
          <p:cNvPr id="3" name="Content Placeholder 2"/>
          <p:cNvSpPr>
            <a:spLocks noGrp="1"/>
          </p:cNvSpPr>
          <p:nvPr>
            <p:ph sz="half" idx="1"/>
          </p:nvPr>
        </p:nvSpPr>
        <p:spPr>
          <a:xfrm>
            <a:off x="381000" y="1295400"/>
            <a:ext cx="4953000" cy="5105400"/>
          </a:xfrm>
        </p:spPr>
        <p:txBody>
          <a:bodyPr>
            <a:normAutofit fontScale="25000" lnSpcReduction="20000"/>
          </a:bodyPr>
          <a:lstStyle/>
          <a:p>
            <a:pPr marL="114300" marR="17030" indent="0">
              <a:buNone/>
            </a:pPr>
            <a:r>
              <a:rPr lang="en-US" sz="7200" b="1" dirty="0">
                <a:latin typeface="Arial"/>
              </a:rPr>
              <a:t>During testing</a:t>
            </a:r>
            <a:r>
              <a:rPr lang="en-US" sz="7200" dirty="0">
                <a:latin typeface="Arial"/>
              </a:rPr>
              <a:t>, Utah Licensed educators shall ensure that:</a:t>
            </a:r>
          </a:p>
          <a:p>
            <a:endParaRPr lang="en-US" sz="4000" dirty="0" smtClean="0"/>
          </a:p>
          <a:p>
            <a:r>
              <a:rPr lang="en-US" sz="7200" dirty="0" smtClean="0"/>
              <a:t>Accommodations </a:t>
            </a:r>
            <a:r>
              <a:rPr lang="en-US" sz="7200" dirty="0"/>
              <a:t>are provided for eligible students, as identified by an ELL, IEP, or 504 team. These accommodations should be consistent with accommodations provided during instruction throughout the instructional year. </a:t>
            </a:r>
          </a:p>
          <a:p>
            <a:endParaRPr lang="en-US" sz="4800" dirty="0"/>
          </a:p>
          <a:p>
            <a:r>
              <a:rPr lang="en-US" sz="7200" dirty="0"/>
              <a:t>A</a:t>
            </a:r>
            <a:r>
              <a:rPr lang="en-US" sz="7200" dirty="0" smtClean="0"/>
              <a:t>ny </a:t>
            </a:r>
            <a:r>
              <a:rPr lang="en-US" sz="7200" dirty="0"/>
              <a:t>electronic devices that can be used to access non-test content or to record/distribute test content or materials shall be inaccessible by students (e.g., cell phones, recording devices, internet-capable devices). </a:t>
            </a:r>
            <a:r>
              <a:rPr lang="en-US" sz="7200" b="1" dirty="0"/>
              <a:t>Electronic security of tests and student information must not be compromised. </a:t>
            </a:r>
          </a:p>
          <a:p>
            <a:endParaRPr lang="en-US" sz="4800" dirty="0"/>
          </a:p>
          <a:p>
            <a:r>
              <a:rPr lang="en-US" sz="7200" b="1" dirty="0" smtClean="0"/>
              <a:t>Test </a:t>
            </a:r>
            <a:r>
              <a:rPr lang="en-US" sz="7200" b="1" dirty="0"/>
              <a:t>materials are secure before, during, and after testing. </a:t>
            </a:r>
            <a:r>
              <a:rPr lang="en-US" sz="7200" dirty="0"/>
              <a:t>When not in use, all materials shall be protected, where students, parents cannot gain access. </a:t>
            </a:r>
          </a:p>
          <a:p>
            <a:endParaRPr lang="en-US" b="1" dirty="0" smtClean="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4000" y="1981200"/>
            <a:ext cx="2840831" cy="2840831"/>
          </a:xfrm>
        </p:spPr>
      </p:pic>
    </p:spTree>
    <p:extLst>
      <p:ext uri="{BB962C8B-B14F-4D97-AF65-F5344CB8AC3E}">
        <p14:creationId xmlns:p14="http://schemas.microsoft.com/office/powerpoint/2010/main" val="668001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000" b="1" dirty="0">
                <a:latin typeface="Tahoma"/>
              </a:rPr>
              <a:t>Appropriate Testing Practices</a:t>
            </a:r>
            <a:endParaRPr lang="en-US" sz="4000" dirty="0"/>
          </a:p>
        </p:txBody>
      </p:sp>
      <p:sp>
        <p:nvSpPr>
          <p:cNvPr id="3" name="Content Placeholder 2"/>
          <p:cNvSpPr>
            <a:spLocks noGrp="1"/>
          </p:cNvSpPr>
          <p:nvPr>
            <p:ph sz="half" idx="1"/>
          </p:nvPr>
        </p:nvSpPr>
        <p:spPr>
          <a:xfrm>
            <a:off x="457200" y="1536192"/>
            <a:ext cx="4038600" cy="4788408"/>
          </a:xfrm>
        </p:spPr>
        <p:txBody>
          <a:bodyPr>
            <a:normAutofit fontScale="92500" lnSpcReduction="20000"/>
          </a:bodyPr>
          <a:lstStyle/>
          <a:p>
            <a:pPr marL="114300" marR="43330" indent="0">
              <a:buNone/>
            </a:pPr>
            <a:r>
              <a:rPr lang="en-US" sz="2800" b="1" dirty="0" smtClean="0">
                <a:latin typeface="Arial"/>
              </a:rPr>
              <a:t>Test </a:t>
            </a:r>
            <a:r>
              <a:rPr lang="en-US" sz="2800" b="1" dirty="0">
                <a:latin typeface="Arial"/>
              </a:rPr>
              <a:t>security ensures that</a:t>
            </a:r>
            <a:r>
              <a:rPr lang="en-US" sz="2800" b="1" dirty="0" smtClean="0">
                <a:latin typeface="Arial"/>
              </a:rPr>
              <a:t>:</a:t>
            </a:r>
          </a:p>
          <a:p>
            <a:pPr marL="114300" marR="43330" indent="0">
              <a:buNone/>
            </a:pPr>
            <a:endParaRPr lang="en-US" sz="1400" dirty="0">
              <a:latin typeface="Arial"/>
            </a:endParaRPr>
          </a:p>
          <a:p>
            <a:r>
              <a:rPr lang="en-US" sz="2400" dirty="0">
                <a:latin typeface="Arial"/>
              </a:rPr>
              <a:t>Test materials are secure before, during, and after testing. </a:t>
            </a:r>
            <a:endParaRPr lang="en-US" sz="2400" dirty="0" smtClean="0">
              <a:latin typeface="Arial"/>
            </a:endParaRPr>
          </a:p>
          <a:p>
            <a:endParaRPr lang="en-US" sz="1400" dirty="0">
              <a:latin typeface="Arial"/>
            </a:endParaRPr>
          </a:p>
          <a:p>
            <a:r>
              <a:rPr lang="en-US" sz="2400" dirty="0">
                <a:latin typeface="Arial"/>
              </a:rPr>
              <a:t>When not in use, all materials must be locked where students, parents or the public cannot gain access. </a:t>
            </a:r>
            <a:endParaRPr lang="en-US" sz="2400" dirty="0" smtClean="0">
              <a:latin typeface="Arial"/>
            </a:endParaRPr>
          </a:p>
          <a:p>
            <a:endParaRPr lang="en-US" sz="1500" dirty="0">
              <a:latin typeface="Arial"/>
            </a:endParaRPr>
          </a:p>
          <a:p>
            <a:r>
              <a:rPr lang="en-US" sz="2400" dirty="0">
                <a:latin typeface="Arial"/>
              </a:rPr>
              <a:t>Electronic security of tests and student information should not be compromised. </a:t>
            </a:r>
          </a:p>
          <a:p>
            <a:pPr marL="11430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752600"/>
            <a:ext cx="3171721" cy="2683764"/>
          </a:xfrm>
        </p:spPr>
      </p:pic>
    </p:spTree>
    <p:extLst>
      <p:ext uri="{BB962C8B-B14F-4D97-AF65-F5344CB8AC3E}">
        <p14:creationId xmlns:p14="http://schemas.microsoft.com/office/powerpoint/2010/main" val="1454659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000" b="1" dirty="0">
                <a:latin typeface="Tahoma"/>
              </a:rPr>
              <a:t>Appropriate Testing Practices</a:t>
            </a:r>
            <a:endParaRPr lang="en-US" sz="4000" dirty="0"/>
          </a:p>
        </p:txBody>
      </p:sp>
      <p:sp>
        <p:nvSpPr>
          <p:cNvPr id="3" name="Content Placeholder 2"/>
          <p:cNvSpPr>
            <a:spLocks noGrp="1"/>
          </p:cNvSpPr>
          <p:nvPr>
            <p:ph sz="half" idx="1"/>
          </p:nvPr>
        </p:nvSpPr>
        <p:spPr/>
        <p:txBody>
          <a:bodyPr>
            <a:normAutofit fontScale="92500" lnSpcReduction="20000"/>
          </a:bodyPr>
          <a:lstStyle/>
          <a:p>
            <a:endParaRPr lang="en-US" sz="1050" dirty="0">
              <a:solidFill>
                <a:srgbClr val="000000"/>
              </a:solidFill>
              <a:latin typeface="Arial"/>
            </a:endParaRPr>
          </a:p>
          <a:p>
            <a:endParaRPr lang="en-US" sz="1050" dirty="0">
              <a:latin typeface="Arial"/>
            </a:endParaRPr>
          </a:p>
          <a:p>
            <a:r>
              <a:rPr lang="en-US" sz="2400" dirty="0">
                <a:latin typeface="Arial"/>
              </a:rPr>
              <a:t>Educators should not be left alone in a computer lab with student tests that are open</a:t>
            </a:r>
            <a:r>
              <a:rPr lang="en-US" sz="2400" dirty="0" smtClean="0">
                <a:latin typeface="Arial"/>
              </a:rPr>
              <a:t>.</a:t>
            </a:r>
          </a:p>
          <a:p>
            <a:endParaRPr lang="en-US" sz="2400" dirty="0">
              <a:latin typeface="Arial"/>
            </a:endParaRPr>
          </a:p>
          <a:p>
            <a:r>
              <a:rPr lang="en-US" sz="2400" dirty="0" smtClean="0">
                <a:latin typeface="Arial"/>
              </a:rPr>
              <a:t>Educators </a:t>
            </a:r>
            <a:r>
              <a:rPr lang="en-US" sz="2400" dirty="0">
                <a:latin typeface="Arial"/>
              </a:rPr>
              <a:t>must not enter a student’s computer-based test for any reason</a:t>
            </a:r>
            <a:r>
              <a:rPr lang="en-US" sz="2400" dirty="0" smtClean="0">
                <a:latin typeface="Arial"/>
              </a:rPr>
              <a:t>.</a:t>
            </a:r>
          </a:p>
          <a:p>
            <a:endParaRPr lang="en-US" sz="2400" dirty="0">
              <a:latin typeface="Arial"/>
            </a:endParaRPr>
          </a:p>
          <a:p>
            <a:r>
              <a:rPr lang="en-US" sz="2400" dirty="0" smtClean="0">
                <a:latin typeface="Arial"/>
              </a:rPr>
              <a:t>Educators </a:t>
            </a:r>
            <a:r>
              <a:rPr lang="en-US" sz="2400" dirty="0">
                <a:latin typeface="Arial"/>
              </a:rPr>
              <a:t>must not copy, in whole or in part, specific items appearing on a test. </a:t>
            </a:r>
          </a:p>
          <a:p>
            <a:pPr marL="114300" indent="0">
              <a:buNone/>
            </a:pPr>
            <a:endParaRPr lang="en-US" dirty="0"/>
          </a:p>
        </p:txBody>
      </p:sp>
      <p:pic>
        <p:nvPicPr>
          <p:cNvPr id="6" name="Content Placeholder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1725" r="5427" b="6832"/>
          <a:stretch/>
        </p:blipFill>
        <p:spPr>
          <a:xfrm>
            <a:off x="4343400" y="2362200"/>
            <a:ext cx="3786037" cy="2971800"/>
          </a:xfrm>
        </p:spPr>
      </p:pic>
    </p:spTree>
    <p:extLst>
      <p:ext uri="{BB962C8B-B14F-4D97-AF65-F5344CB8AC3E}">
        <p14:creationId xmlns:p14="http://schemas.microsoft.com/office/powerpoint/2010/main" val="446303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000" b="1" dirty="0">
                <a:latin typeface="Tahoma"/>
              </a:rPr>
              <a:t>Appropriate Testing Practices</a:t>
            </a:r>
            <a:endParaRPr lang="en-US" sz="4000" dirty="0"/>
          </a:p>
        </p:txBody>
      </p:sp>
      <p:sp>
        <p:nvSpPr>
          <p:cNvPr id="3" name="Content Placeholder 2"/>
          <p:cNvSpPr>
            <a:spLocks noGrp="1"/>
          </p:cNvSpPr>
          <p:nvPr>
            <p:ph sz="half" idx="1"/>
          </p:nvPr>
        </p:nvSpPr>
        <p:spPr/>
        <p:txBody>
          <a:bodyPr>
            <a:normAutofit/>
          </a:bodyPr>
          <a:lstStyle/>
          <a:p>
            <a:pPr marL="114300" marR="43330" indent="0">
              <a:buNone/>
            </a:pPr>
            <a:r>
              <a:rPr lang="en-US" sz="2400" dirty="0" smtClean="0">
                <a:latin typeface="Arial"/>
              </a:rPr>
              <a:t> </a:t>
            </a:r>
          </a:p>
          <a:p>
            <a:pPr marL="114300" indent="0">
              <a:buNone/>
            </a:pPr>
            <a:endParaRPr lang="en-US" dirty="0"/>
          </a:p>
        </p:txBody>
      </p:sp>
      <p:sp>
        <p:nvSpPr>
          <p:cNvPr id="4" name="Content Placeholder 3"/>
          <p:cNvSpPr>
            <a:spLocks noGrp="1"/>
          </p:cNvSpPr>
          <p:nvPr>
            <p:ph sz="half" idx="2"/>
          </p:nvPr>
        </p:nvSpPr>
        <p:spPr/>
        <p:txBody>
          <a:bodyPr>
            <a:normAutofit/>
          </a:bodyPr>
          <a:lstStyle/>
          <a:p>
            <a:pPr marL="114300" indent="0">
              <a:buNone/>
            </a:pPr>
            <a:r>
              <a:rPr lang="en-US" dirty="0">
                <a:latin typeface="Arial"/>
              </a:rPr>
              <a:t>No one may enter a student’s computer-based test to examine content or alter a </a:t>
            </a:r>
            <a:r>
              <a:rPr lang="en-US" dirty="0" smtClean="0">
                <a:latin typeface="Arial"/>
              </a:rPr>
              <a:t>student’s </a:t>
            </a:r>
            <a:r>
              <a:rPr lang="en-US" dirty="0">
                <a:latin typeface="Arial"/>
              </a:rPr>
              <a:t>response in any way either on the computer or a paper </a:t>
            </a:r>
            <a:r>
              <a:rPr lang="en-US" dirty="0" smtClean="0">
                <a:latin typeface="Arial"/>
              </a:rPr>
              <a:t>answer document </a:t>
            </a:r>
            <a:r>
              <a:rPr lang="en-US" dirty="0">
                <a:latin typeface="Arial"/>
              </a:rPr>
              <a:t>for any reason.</a:t>
            </a:r>
            <a:endParaRPr lang="en-US" dirty="0" smtClean="0">
              <a:latin typeface="Aria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5998" r="1"/>
          <a:stretch/>
        </p:blipFill>
        <p:spPr>
          <a:xfrm>
            <a:off x="609600" y="1752600"/>
            <a:ext cx="3657600" cy="4286173"/>
          </a:xfrm>
          <a:prstGeom prst="rect">
            <a:avLst/>
          </a:prstGeom>
        </p:spPr>
      </p:pic>
    </p:spTree>
    <p:extLst>
      <p:ext uri="{BB962C8B-B14F-4D97-AF65-F5344CB8AC3E}">
        <p14:creationId xmlns:p14="http://schemas.microsoft.com/office/powerpoint/2010/main" val="2282650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a:latin typeface="Tahoma"/>
              </a:rPr>
              <a:t>Accommodations</a:t>
            </a:r>
            <a:endParaRPr lang="en-US" dirty="0"/>
          </a:p>
        </p:txBody>
      </p:sp>
      <p:sp>
        <p:nvSpPr>
          <p:cNvPr id="6" name="Content Placeholder 5"/>
          <p:cNvSpPr>
            <a:spLocks noGrp="1"/>
          </p:cNvSpPr>
          <p:nvPr>
            <p:ph idx="1"/>
          </p:nvPr>
        </p:nvSpPr>
        <p:spPr/>
        <p:txBody>
          <a:bodyPr/>
          <a:lstStyle/>
          <a:p>
            <a:r>
              <a:rPr lang="en-US" sz="2400" dirty="0" smtClean="0">
                <a:latin typeface="Arial"/>
              </a:rPr>
              <a:t>Eligibility </a:t>
            </a:r>
            <a:r>
              <a:rPr lang="en-US" sz="2400" dirty="0">
                <a:latin typeface="Arial"/>
              </a:rPr>
              <a:t>for testing accommodations is determined through an ELL, IEP, or 504 team decision</a:t>
            </a:r>
            <a:r>
              <a:rPr lang="en-US" sz="2400" dirty="0" smtClean="0">
                <a:latin typeface="Arial"/>
              </a:rPr>
              <a:t>.</a:t>
            </a:r>
          </a:p>
          <a:p>
            <a:pPr marL="114300" indent="0">
              <a:buNone/>
            </a:pPr>
            <a:endParaRPr lang="en-US" sz="2400" dirty="0">
              <a:latin typeface="Arial"/>
            </a:endParaRPr>
          </a:p>
          <a:p>
            <a:r>
              <a:rPr lang="en-US" sz="2400" dirty="0" smtClean="0">
                <a:latin typeface="Arial"/>
              </a:rPr>
              <a:t>Accommodations </a:t>
            </a:r>
            <a:r>
              <a:rPr lang="en-US" sz="2400" dirty="0">
                <a:latin typeface="Arial"/>
              </a:rPr>
              <a:t>should be used during instruction, not just during testing</a:t>
            </a:r>
            <a:r>
              <a:rPr lang="en-US" sz="2400" dirty="0" smtClean="0">
                <a:latin typeface="Arial"/>
              </a:rPr>
              <a:t>.</a:t>
            </a:r>
          </a:p>
          <a:p>
            <a:endParaRPr lang="en-US" sz="2400" dirty="0">
              <a:latin typeface="Arial"/>
            </a:endParaRPr>
          </a:p>
          <a:p>
            <a:r>
              <a:rPr lang="en-US" sz="2400" dirty="0" smtClean="0">
                <a:latin typeface="Arial"/>
              </a:rPr>
              <a:t>For </a:t>
            </a:r>
            <a:r>
              <a:rPr lang="en-US" sz="2400" dirty="0">
                <a:latin typeface="Arial"/>
              </a:rPr>
              <a:t>more information, see the Utah State Office of Education-approved </a:t>
            </a:r>
            <a:r>
              <a:rPr lang="en-US" sz="2400" i="1" dirty="0">
                <a:latin typeface="Arial"/>
              </a:rPr>
              <a:t>U-PASS Assessment Participation and Accommodations Policy</a:t>
            </a:r>
            <a:r>
              <a:rPr lang="en-US" sz="2400" i="1" dirty="0" smtClean="0">
                <a:latin typeface="Arial"/>
              </a:rPr>
              <a:t>:</a:t>
            </a:r>
          </a:p>
          <a:p>
            <a:pPr marL="411480" lvl="1" indent="0">
              <a:buNone/>
            </a:pPr>
            <a:r>
              <a:rPr lang="en-US" sz="2000" dirty="0" smtClean="0">
                <a:solidFill>
                  <a:srgbClr val="CC00CC"/>
                </a:solidFill>
                <a:latin typeface="Arial"/>
                <a:hlinkClick r:id="rId2"/>
              </a:rPr>
              <a:t>http://www.schools.utah.gov/sars/Assessment.aspx</a:t>
            </a:r>
            <a:endParaRPr lang="en-US" sz="2000" dirty="0">
              <a:solidFill>
                <a:srgbClr val="CC00CC"/>
              </a:solidFill>
              <a:latin typeface="Arial"/>
            </a:endParaRPr>
          </a:p>
          <a:p>
            <a:pPr marL="114300" indent="0">
              <a:buNone/>
            </a:pPr>
            <a:endParaRPr lang="en-US" dirty="0"/>
          </a:p>
        </p:txBody>
      </p:sp>
    </p:spTree>
    <p:extLst>
      <p:ext uri="{BB962C8B-B14F-4D97-AF65-F5344CB8AC3E}">
        <p14:creationId xmlns:p14="http://schemas.microsoft.com/office/powerpoint/2010/main" val="2589384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After Testing is Complete</a:t>
            </a:r>
            <a:endParaRPr lang="en-US" dirty="0"/>
          </a:p>
        </p:txBody>
      </p:sp>
      <p:sp>
        <p:nvSpPr>
          <p:cNvPr id="3" name="Content Placeholder 2"/>
          <p:cNvSpPr>
            <a:spLocks noGrp="1"/>
          </p:cNvSpPr>
          <p:nvPr>
            <p:ph idx="1"/>
          </p:nvPr>
        </p:nvSpPr>
        <p:spPr/>
        <p:txBody>
          <a:bodyPr>
            <a:normAutofit/>
          </a:bodyPr>
          <a:lstStyle/>
          <a:p>
            <a:pPr marL="114300" indent="0">
              <a:buNone/>
            </a:pPr>
            <a:r>
              <a:rPr lang="en-US" b="1" dirty="0" smtClean="0"/>
              <a:t>Utah licensed educators shall ensure:</a:t>
            </a:r>
          </a:p>
          <a:p>
            <a:r>
              <a:rPr lang="en-US" dirty="0" smtClean="0"/>
              <a:t>Test administration manual (TAMs) instructions </a:t>
            </a:r>
            <a:r>
              <a:rPr lang="en-US" dirty="0"/>
              <a:t>for ending testing sessions are </a:t>
            </a:r>
            <a:r>
              <a:rPr lang="en-US" dirty="0" smtClean="0"/>
              <a:t>followed.</a:t>
            </a:r>
          </a:p>
          <a:p>
            <a:pPr marL="114300" indent="0">
              <a:buNone/>
            </a:pPr>
            <a:endParaRPr lang="en-US" dirty="0" smtClean="0"/>
          </a:p>
          <a:p>
            <a:r>
              <a:rPr lang="en-US" dirty="0"/>
              <a:t>Make-up and test completion sessions are provided for students who </a:t>
            </a:r>
            <a:r>
              <a:rPr lang="en-US" dirty="0" smtClean="0"/>
              <a:t>miss all </a:t>
            </a:r>
            <a:r>
              <a:rPr lang="en-US" dirty="0"/>
              <a:t>or part of the test, as appropriate for and according to the policies and </a:t>
            </a:r>
            <a:r>
              <a:rPr lang="en-US" dirty="0" smtClean="0"/>
              <a:t>procedures </a:t>
            </a:r>
            <a:r>
              <a:rPr lang="en-US" dirty="0"/>
              <a:t>of each assessment</a:t>
            </a:r>
            <a:r>
              <a:rPr lang="en-US" dirty="0" smtClean="0"/>
              <a:t>.</a:t>
            </a:r>
          </a:p>
        </p:txBody>
      </p:sp>
    </p:spTree>
    <p:extLst>
      <p:ext uri="{BB962C8B-B14F-4D97-AF65-F5344CB8AC3E}">
        <p14:creationId xmlns:p14="http://schemas.microsoft.com/office/powerpoint/2010/main" val="2837472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Testing is Complete</a:t>
            </a:r>
            <a:endParaRPr lang="en-US" dirty="0"/>
          </a:p>
        </p:txBody>
      </p:sp>
      <p:sp>
        <p:nvSpPr>
          <p:cNvPr id="3" name="Content Placeholder 2"/>
          <p:cNvSpPr>
            <a:spLocks noGrp="1"/>
          </p:cNvSpPr>
          <p:nvPr>
            <p:ph idx="1"/>
          </p:nvPr>
        </p:nvSpPr>
        <p:spPr/>
        <p:txBody>
          <a:bodyPr/>
          <a:lstStyle/>
          <a:p>
            <a:pPr marL="114300" indent="0">
              <a:buNone/>
            </a:pPr>
            <a:r>
              <a:rPr lang="en-US" b="1" dirty="0"/>
              <a:t>Utah licensed educators shall ensure:</a:t>
            </a:r>
          </a:p>
          <a:p>
            <a:r>
              <a:rPr lang="en-US" dirty="0" smtClean="0"/>
              <a:t>All </a:t>
            </a:r>
            <a:r>
              <a:rPr lang="en-US" dirty="0"/>
              <a:t>test materials are to be organized and returned to the School Testing Coordinator, as appropriate</a:t>
            </a:r>
            <a:r>
              <a:rPr lang="en-US" dirty="0" smtClean="0"/>
              <a:t>.</a:t>
            </a:r>
          </a:p>
          <a:p>
            <a:pPr marL="114300" indent="0">
              <a:buNone/>
            </a:pPr>
            <a:endParaRPr lang="en-US" dirty="0"/>
          </a:p>
          <a:p>
            <a:r>
              <a:rPr lang="en-US" dirty="0"/>
              <a:t>All by-products of student testing are collected and protected between and after testing sessions, and securely destroyed as appropriate. This includes notes, outlines, graphic organizers, student drafts, etc.</a:t>
            </a:r>
          </a:p>
          <a:p>
            <a:endParaRPr lang="en-US" dirty="0"/>
          </a:p>
        </p:txBody>
      </p:sp>
    </p:spTree>
    <p:extLst>
      <p:ext uri="{BB962C8B-B14F-4D97-AF65-F5344CB8AC3E}">
        <p14:creationId xmlns:p14="http://schemas.microsoft.com/office/powerpoint/2010/main" val="929374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a:latin typeface="Tahoma"/>
              </a:rPr>
              <a:t>Test Results</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latin typeface="Arial"/>
              </a:rPr>
              <a:t>Test </a:t>
            </a:r>
            <a:r>
              <a:rPr lang="en-US" sz="2800" dirty="0">
                <a:latin typeface="Arial"/>
              </a:rPr>
              <a:t>results should be</a:t>
            </a:r>
            <a:r>
              <a:rPr lang="en-US" sz="2800" dirty="0" smtClean="0">
                <a:latin typeface="Arial"/>
              </a:rPr>
              <a:t>:</a:t>
            </a:r>
            <a:endParaRPr lang="en-US" sz="2800" dirty="0">
              <a:latin typeface="Arial"/>
            </a:endParaRPr>
          </a:p>
          <a:p>
            <a:r>
              <a:rPr lang="en-US" sz="2400" dirty="0">
                <a:latin typeface="Arial"/>
              </a:rPr>
              <a:t>Provided to students and </a:t>
            </a:r>
            <a:r>
              <a:rPr lang="en-US" sz="2400" dirty="0" smtClean="0">
                <a:latin typeface="Arial"/>
              </a:rPr>
              <a:t>parents, with information on how to appropriately interpret scores and reports</a:t>
            </a:r>
            <a:endParaRPr lang="en-US" sz="2400" dirty="0">
              <a:latin typeface="Arial"/>
            </a:endParaRPr>
          </a:p>
          <a:p>
            <a:r>
              <a:rPr lang="en-US" sz="2400" dirty="0">
                <a:latin typeface="Arial"/>
              </a:rPr>
              <a:t>Made available to educators for use in improving their </a:t>
            </a:r>
            <a:r>
              <a:rPr lang="en-US" sz="2400" dirty="0" smtClean="0">
                <a:latin typeface="Arial"/>
              </a:rPr>
              <a:t>instruction</a:t>
            </a:r>
            <a:endParaRPr lang="en-US" sz="2400" dirty="0">
              <a:latin typeface="Arial"/>
            </a:endParaRPr>
          </a:p>
          <a:p>
            <a:r>
              <a:rPr lang="en-US" sz="2400" dirty="0">
                <a:latin typeface="Arial"/>
              </a:rPr>
              <a:t>Maintained </a:t>
            </a:r>
            <a:r>
              <a:rPr lang="en-US" sz="2400" dirty="0" smtClean="0">
                <a:latin typeface="Arial"/>
              </a:rPr>
              <a:t>according to local policies and procedures</a:t>
            </a:r>
            <a:endParaRPr lang="en-US" sz="2400" dirty="0">
              <a:latin typeface="Arial"/>
            </a:endParaRPr>
          </a:p>
          <a:p>
            <a:r>
              <a:rPr lang="en-US" sz="2400" dirty="0">
                <a:latin typeface="Arial"/>
              </a:rPr>
              <a:t>Kept </a:t>
            </a:r>
            <a:r>
              <a:rPr lang="en-US" sz="2400" dirty="0" smtClean="0">
                <a:latin typeface="Arial"/>
              </a:rPr>
              <a:t>confidential</a:t>
            </a:r>
          </a:p>
          <a:p>
            <a:endParaRPr lang="en-US" sz="1050" dirty="0">
              <a:solidFill>
                <a:srgbClr val="000000"/>
              </a:solidFill>
              <a:latin typeface="Arial"/>
            </a:endParaRPr>
          </a:p>
          <a:p>
            <a:pPr marL="114300" marR="13080" indent="0" algn="ctr">
              <a:spcBef>
                <a:spcPts val="0"/>
              </a:spcBef>
              <a:buNone/>
            </a:pPr>
            <a:r>
              <a:rPr lang="en-US" b="1" dirty="0">
                <a:latin typeface="Arial"/>
              </a:rPr>
              <a:t>Remember that test materials </a:t>
            </a:r>
            <a:endParaRPr lang="en-US" b="1" dirty="0" smtClean="0">
              <a:latin typeface="Arial"/>
            </a:endParaRPr>
          </a:p>
          <a:p>
            <a:pPr marL="114300" marR="13080" indent="0" algn="ctr">
              <a:spcBef>
                <a:spcPts val="0"/>
              </a:spcBef>
              <a:buNone/>
            </a:pPr>
            <a:r>
              <a:rPr lang="en-US" b="1" dirty="0" smtClean="0">
                <a:latin typeface="Arial"/>
              </a:rPr>
              <a:t>must </a:t>
            </a:r>
            <a:r>
              <a:rPr lang="en-US" b="1" dirty="0">
                <a:latin typeface="Arial"/>
              </a:rPr>
              <a:t>be kept secure.</a:t>
            </a:r>
            <a:endParaRPr lang="en-US" b="1" dirty="0"/>
          </a:p>
        </p:txBody>
      </p:sp>
    </p:spTree>
    <p:extLst>
      <p:ext uri="{BB962C8B-B14F-4D97-AF65-F5344CB8AC3E}">
        <p14:creationId xmlns:p14="http://schemas.microsoft.com/office/powerpoint/2010/main" val="2435885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a:latin typeface="Tahoma"/>
              </a:rPr>
              <a:t>Purpose of Testing</a:t>
            </a:r>
            <a:endParaRPr lang="en-US" dirty="0"/>
          </a:p>
        </p:txBody>
      </p:sp>
      <p:sp>
        <p:nvSpPr>
          <p:cNvPr id="3" name="Content Placeholder 2"/>
          <p:cNvSpPr>
            <a:spLocks noGrp="1"/>
          </p:cNvSpPr>
          <p:nvPr>
            <p:ph idx="1"/>
          </p:nvPr>
        </p:nvSpPr>
        <p:spPr/>
        <p:txBody>
          <a:bodyPr/>
          <a:lstStyle/>
          <a:p>
            <a:endParaRPr lang="en-US" sz="1050" dirty="0">
              <a:solidFill>
                <a:srgbClr val="000000"/>
              </a:solidFill>
              <a:latin typeface="Arial"/>
            </a:endParaRPr>
          </a:p>
          <a:p>
            <a:pPr marL="114300" marR="9610" indent="0">
              <a:buNone/>
            </a:pPr>
            <a:r>
              <a:rPr lang="en-US" sz="2400" b="1" dirty="0">
                <a:latin typeface="Arial"/>
              </a:rPr>
              <a:t>Standardized administration of state tests provides:</a:t>
            </a:r>
            <a:endParaRPr lang="en-US" sz="2400" dirty="0">
              <a:latin typeface="Arial"/>
            </a:endParaRPr>
          </a:p>
          <a:p>
            <a:r>
              <a:rPr lang="en-US" sz="2400" dirty="0">
                <a:latin typeface="Arial"/>
              </a:rPr>
              <a:t>An opportunity for students to demonstrate </a:t>
            </a:r>
            <a:r>
              <a:rPr lang="en-US" sz="2400" dirty="0" smtClean="0">
                <a:latin typeface="Arial"/>
              </a:rPr>
              <a:t>their abilities, knowledge, aptitude or skills</a:t>
            </a:r>
          </a:p>
          <a:p>
            <a:endParaRPr lang="en-US" sz="2400" dirty="0">
              <a:latin typeface="Arial"/>
            </a:endParaRPr>
          </a:p>
          <a:p>
            <a:r>
              <a:rPr lang="en-US" sz="2400" dirty="0">
                <a:latin typeface="Arial"/>
              </a:rPr>
              <a:t>Evidence of what students have </a:t>
            </a:r>
            <a:r>
              <a:rPr lang="en-US" sz="2400" dirty="0" smtClean="0">
                <a:latin typeface="Arial"/>
              </a:rPr>
              <a:t>learned</a:t>
            </a:r>
          </a:p>
          <a:p>
            <a:endParaRPr lang="en-US" sz="2400" dirty="0">
              <a:latin typeface="Arial"/>
            </a:endParaRPr>
          </a:p>
          <a:p>
            <a:r>
              <a:rPr lang="en-US" sz="2400" dirty="0">
                <a:latin typeface="Arial"/>
              </a:rPr>
              <a:t>Scores that fairly reflect students’ </a:t>
            </a:r>
            <a:r>
              <a:rPr lang="en-US" sz="2400" dirty="0" smtClean="0">
                <a:latin typeface="Arial"/>
              </a:rPr>
              <a:t>knowledge and skills</a:t>
            </a:r>
          </a:p>
          <a:p>
            <a:pPr marL="114300" indent="0">
              <a:buNone/>
            </a:pPr>
            <a:endParaRPr lang="en-US" dirty="0"/>
          </a:p>
        </p:txBody>
      </p:sp>
    </p:spTree>
    <p:extLst>
      <p:ext uri="{BB962C8B-B14F-4D97-AF65-F5344CB8AC3E}">
        <p14:creationId xmlns:p14="http://schemas.microsoft.com/office/powerpoint/2010/main" val="673980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a:latin typeface="Tahoma"/>
              </a:rPr>
              <a:t>Use of </a:t>
            </a:r>
            <a:r>
              <a:rPr lang="en-US" sz="4800" b="1" dirty="0" smtClean="0">
                <a:latin typeface="Tahoma"/>
              </a:rPr>
              <a:t>Data</a:t>
            </a:r>
            <a:endParaRPr lang="en-US" dirty="0"/>
          </a:p>
        </p:txBody>
      </p:sp>
      <p:sp>
        <p:nvSpPr>
          <p:cNvPr id="3" name="Content Placeholder 2"/>
          <p:cNvSpPr>
            <a:spLocks noGrp="1"/>
          </p:cNvSpPr>
          <p:nvPr>
            <p:ph idx="1"/>
          </p:nvPr>
        </p:nvSpPr>
        <p:spPr/>
        <p:txBody>
          <a:bodyPr anchor="ctr"/>
          <a:lstStyle/>
          <a:p>
            <a:pPr marL="114300" indent="0" algn="ctr">
              <a:buNone/>
            </a:pPr>
            <a:r>
              <a:rPr lang="en-US" sz="3600" dirty="0" smtClean="0">
                <a:latin typeface="Arial"/>
              </a:rPr>
              <a:t>It </a:t>
            </a:r>
            <a:r>
              <a:rPr lang="en-US" sz="3600" dirty="0">
                <a:latin typeface="Arial"/>
              </a:rPr>
              <a:t>is recommended that educators work in groups to decide how test data will be used</a:t>
            </a:r>
            <a:r>
              <a:rPr lang="en-US" sz="3600" dirty="0" smtClean="0">
                <a:latin typeface="Arial"/>
              </a:rPr>
              <a:t>.</a:t>
            </a:r>
          </a:p>
          <a:p>
            <a:endParaRPr lang="en-US" sz="2400" dirty="0">
              <a:latin typeface="Arial"/>
            </a:endParaRPr>
          </a:p>
          <a:p>
            <a:pPr marL="114300" indent="0">
              <a:buNone/>
            </a:pPr>
            <a:endParaRPr lang="en-US" dirty="0"/>
          </a:p>
        </p:txBody>
      </p:sp>
    </p:spTree>
    <p:extLst>
      <p:ext uri="{BB962C8B-B14F-4D97-AF65-F5344CB8AC3E}">
        <p14:creationId xmlns:p14="http://schemas.microsoft.com/office/powerpoint/2010/main" val="3658632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400" b="1" dirty="0">
                <a:latin typeface="Tahoma"/>
              </a:rPr>
              <a:t>Accountability for Practices</a:t>
            </a:r>
            <a:endParaRPr lang="en-US" sz="4400" dirty="0"/>
          </a:p>
        </p:txBody>
      </p:sp>
      <p:sp>
        <p:nvSpPr>
          <p:cNvPr id="3" name="Content Placeholder 2"/>
          <p:cNvSpPr>
            <a:spLocks noGrp="1"/>
          </p:cNvSpPr>
          <p:nvPr>
            <p:ph idx="1"/>
          </p:nvPr>
        </p:nvSpPr>
        <p:spPr/>
        <p:txBody>
          <a:bodyPr>
            <a:normAutofit/>
          </a:bodyPr>
          <a:lstStyle/>
          <a:p>
            <a:r>
              <a:rPr lang="en-US" sz="2400" dirty="0">
                <a:latin typeface="Arial"/>
              </a:rPr>
              <a:t>LEAs are required to ensure all school testing </a:t>
            </a:r>
            <a:r>
              <a:rPr lang="en-US" sz="2400" dirty="0" smtClean="0">
                <a:latin typeface="Arial"/>
              </a:rPr>
              <a:t>coordinators</a:t>
            </a:r>
            <a:r>
              <a:rPr lang="en-US" sz="2400" dirty="0">
                <a:latin typeface="Arial"/>
              </a:rPr>
              <a:t>, administrators, and teachers administering tests are aware of their </a:t>
            </a:r>
            <a:r>
              <a:rPr lang="en-US" sz="2400" dirty="0" smtClean="0">
                <a:latin typeface="Arial"/>
              </a:rPr>
              <a:t>role in </a:t>
            </a:r>
            <a:r>
              <a:rPr lang="en-US" sz="2400" dirty="0">
                <a:latin typeface="Arial"/>
              </a:rPr>
              <a:t>state-wide assessments, and may include ethical testing practices in </a:t>
            </a:r>
            <a:r>
              <a:rPr lang="en-US" sz="2400" dirty="0" smtClean="0">
                <a:latin typeface="Arial"/>
              </a:rPr>
              <a:t>educator evaluations.</a:t>
            </a:r>
          </a:p>
          <a:p>
            <a:pPr marL="114300" indent="0">
              <a:buNone/>
            </a:pPr>
            <a:endParaRPr lang="en-US" sz="2400" dirty="0">
              <a:latin typeface="Arial"/>
            </a:endParaRPr>
          </a:p>
          <a:p>
            <a:r>
              <a:rPr lang="en-US" sz="2400" dirty="0" smtClean="0">
                <a:latin typeface="Arial"/>
              </a:rPr>
              <a:t>LEAs </a:t>
            </a:r>
            <a:r>
              <a:rPr lang="en-US" sz="2400" dirty="0">
                <a:latin typeface="Arial"/>
              </a:rPr>
              <a:t>must document professional development (</a:t>
            </a:r>
            <a:r>
              <a:rPr lang="en-US" sz="2400" dirty="0" smtClean="0">
                <a:latin typeface="Arial"/>
                <a:hlinkClick r:id="rId2"/>
              </a:rPr>
              <a:t>R277- 404</a:t>
            </a:r>
            <a:r>
              <a:rPr lang="en-US" sz="2400" dirty="0" smtClean="0">
                <a:latin typeface="Arial"/>
              </a:rPr>
              <a:t>).</a:t>
            </a:r>
          </a:p>
          <a:p>
            <a:endParaRPr lang="en-US" sz="2400" dirty="0">
              <a:latin typeface="Arial"/>
            </a:endParaRPr>
          </a:p>
          <a:p>
            <a:r>
              <a:rPr lang="en-US" sz="2400" dirty="0" smtClean="0">
                <a:latin typeface="Arial"/>
              </a:rPr>
              <a:t>LEAs </a:t>
            </a:r>
            <a:r>
              <a:rPr lang="en-US" sz="2400" dirty="0">
                <a:latin typeface="Arial"/>
              </a:rPr>
              <a:t>must document that teachers receive, read, and agree to comply with appropriate testing practices.</a:t>
            </a:r>
          </a:p>
          <a:p>
            <a:endParaRPr lang="en-US" dirty="0"/>
          </a:p>
        </p:txBody>
      </p:sp>
    </p:spTree>
    <p:extLst>
      <p:ext uri="{BB962C8B-B14F-4D97-AF65-F5344CB8AC3E}">
        <p14:creationId xmlns:p14="http://schemas.microsoft.com/office/powerpoint/2010/main" val="2826738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a:latin typeface="Tahoma"/>
              </a:rPr>
              <a:t>Unethical Practices</a:t>
            </a:r>
            <a:endParaRPr lang="en-US" dirty="0"/>
          </a:p>
        </p:txBody>
      </p:sp>
      <p:sp>
        <p:nvSpPr>
          <p:cNvPr id="3" name="Content Placeholder 2"/>
          <p:cNvSpPr>
            <a:spLocks noGrp="1"/>
          </p:cNvSpPr>
          <p:nvPr>
            <p:ph idx="1"/>
          </p:nvPr>
        </p:nvSpPr>
        <p:spPr/>
        <p:txBody>
          <a:bodyPr>
            <a:normAutofit/>
          </a:bodyPr>
          <a:lstStyle/>
          <a:p>
            <a:r>
              <a:rPr lang="en-US" sz="2800" dirty="0" smtClean="0">
                <a:latin typeface="Arial"/>
              </a:rPr>
              <a:t>It </a:t>
            </a:r>
            <a:r>
              <a:rPr lang="en-US" sz="2800" dirty="0">
                <a:latin typeface="Arial"/>
              </a:rPr>
              <a:t>is unethical for educators to jeopardize the integrity of an assessment or the validity of student responses.</a:t>
            </a:r>
          </a:p>
          <a:p>
            <a:r>
              <a:rPr lang="en-US" sz="2800" b="1" dirty="0" smtClean="0">
                <a:latin typeface="Arial"/>
              </a:rPr>
              <a:t>Unethical </a:t>
            </a:r>
            <a:r>
              <a:rPr lang="en-US" sz="2800" b="1" dirty="0">
                <a:latin typeface="Arial"/>
              </a:rPr>
              <a:t>practices include</a:t>
            </a:r>
            <a:r>
              <a:rPr lang="en-US" sz="2800" b="1" dirty="0" smtClean="0">
                <a:latin typeface="Arial"/>
              </a:rPr>
              <a:t>:</a:t>
            </a:r>
          </a:p>
          <a:p>
            <a:pPr lvl="1"/>
            <a:r>
              <a:rPr lang="en-US" sz="2400" dirty="0" smtClean="0">
                <a:latin typeface="Arial"/>
              </a:rPr>
              <a:t>Providing </a:t>
            </a:r>
            <a:r>
              <a:rPr lang="en-US" sz="2400" dirty="0">
                <a:latin typeface="Arial"/>
              </a:rPr>
              <a:t>students with questions from the test to review before taking the test</a:t>
            </a:r>
            <a:r>
              <a:rPr lang="en-US" sz="2400" dirty="0" smtClean="0">
                <a:latin typeface="Arial"/>
              </a:rPr>
              <a:t>.</a:t>
            </a:r>
          </a:p>
          <a:p>
            <a:pPr lvl="1"/>
            <a:r>
              <a:rPr lang="en-US" sz="2400" dirty="0" smtClean="0">
                <a:latin typeface="Arial"/>
              </a:rPr>
              <a:t>Changing </a:t>
            </a:r>
            <a:r>
              <a:rPr lang="en-US" sz="2400" dirty="0">
                <a:latin typeface="Arial"/>
              </a:rPr>
              <a:t>instruction or reviewing specific concepts because </a:t>
            </a:r>
            <a:r>
              <a:rPr lang="en-US" sz="2400" dirty="0" smtClean="0">
                <a:latin typeface="Arial"/>
              </a:rPr>
              <a:t>those concepts </a:t>
            </a:r>
            <a:r>
              <a:rPr lang="en-US" sz="2400" dirty="0">
                <a:latin typeface="Arial"/>
              </a:rPr>
              <a:t>appear on the test.</a:t>
            </a:r>
          </a:p>
          <a:p>
            <a:pPr lvl="1"/>
            <a:r>
              <a:rPr lang="en-US" sz="2400" dirty="0" smtClean="0">
                <a:latin typeface="Arial"/>
              </a:rPr>
              <a:t>Rewording </a:t>
            </a:r>
            <a:r>
              <a:rPr lang="en-US" sz="2400" dirty="0">
                <a:latin typeface="Arial"/>
              </a:rPr>
              <a:t>or clarifying questions, or using inflection or gestures to help students answer.</a:t>
            </a:r>
          </a:p>
          <a:p>
            <a:endParaRPr lang="en-US" sz="2400" dirty="0">
              <a:latin typeface="Arial"/>
            </a:endParaRPr>
          </a:p>
          <a:p>
            <a:endParaRPr lang="en-US" dirty="0"/>
          </a:p>
        </p:txBody>
      </p:sp>
    </p:spTree>
    <p:extLst>
      <p:ext uri="{BB962C8B-B14F-4D97-AF65-F5344CB8AC3E}">
        <p14:creationId xmlns:p14="http://schemas.microsoft.com/office/powerpoint/2010/main" val="1595250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a:latin typeface="Tahoma"/>
              </a:rPr>
              <a:t>Unethical Practices</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latin typeface="Arial"/>
              </a:rPr>
              <a:t>Unethical </a:t>
            </a:r>
            <a:r>
              <a:rPr lang="en-US" sz="2800" dirty="0">
                <a:latin typeface="Arial"/>
              </a:rPr>
              <a:t>practices continued</a:t>
            </a:r>
            <a:r>
              <a:rPr lang="en-US" sz="2800" dirty="0" smtClean="0">
                <a:latin typeface="Arial"/>
              </a:rPr>
              <a:t>:</a:t>
            </a:r>
          </a:p>
          <a:p>
            <a:r>
              <a:rPr lang="en-US" sz="2400" dirty="0" smtClean="0">
                <a:latin typeface="Arial"/>
              </a:rPr>
              <a:t>Allowing </a:t>
            </a:r>
            <a:r>
              <a:rPr lang="en-US" sz="2400" dirty="0">
                <a:latin typeface="Arial"/>
              </a:rPr>
              <a:t>students to use unauthorized resources to find answers, </a:t>
            </a:r>
            <a:r>
              <a:rPr lang="en-US" sz="2400" dirty="0" smtClean="0">
                <a:latin typeface="Arial"/>
              </a:rPr>
              <a:t>including dictionaries</a:t>
            </a:r>
            <a:r>
              <a:rPr lang="en-US" sz="2400" dirty="0">
                <a:latin typeface="Arial"/>
              </a:rPr>
              <a:t>, thesauruses, mathematics tables, online references, etc</a:t>
            </a:r>
            <a:r>
              <a:rPr lang="en-US" sz="2400" dirty="0" smtClean="0">
                <a:latin typeface="Arial"/>
              </a:rPr>
              <a:t>.</a:t>
            </a:r>
          </a:p>
          <a:p>
            <a:pPr marL="114300" indent="0">
              <a:buNone/>
            </a:pPr>
            <a:endParaRPr lang="en-US" sz="2400" dirty="0" smtClean="0">
              <a:latin typeface="Arial"/>
            </a:endParaRPr>
          </a:p>
          <a:p>
            <a:r>
              <a:rPr lang="en-US" sz="2400" dirty="0">
                <a:latin typeface="Arial"/>
              </a:rPr>
              <a:t>Displaying materials on walls or other high visibility surfaces that provide </a:t>
            </a:r>
            <a:r>
              <a:rPr lang="en-US" sz="2400" dirty="0" smtClean="0">
                <a:latin typeface="Arial"/>
              </a:rPr>
              <a:t>answers </a:t>
            </a:r>
            <a:r>
              <a:rPr lang="en-US" sz="2400" dirty="0">
                <a:latin typeface="Arial"/>
              </a:rPr>
              <a:t>to specific test items (e.g. posters, word walls, formula charts, etc</a:t>
            </a:r>
            <a:r>
              <a:rPr lang="en-US" sz="2400" dirty="0" smtClean="0">
                <a:latin typeface="Arial"/>
              </a:rPr>
              <a:t>.).</a:t>
            </a:r>
          </a:p>
          <a:p>
            <a:pPr marL="114300" indent="0">
              <a:buNone/>
            </a:pPr>
            <a:endParaRPr lang="en-US" sz="2400" dirty="0">
              <a:latin typeface="Arial"/>
            </a:endParaRPr>
          </a:p>
          <a:p>
            <a:r>
              <a:rPr lang="en-US" sz="2400" dirty="0">
                <a:latin typeface="Arial"/>
              </a:rPr>
              <a:t>Reclassifying students to alter subgroup reports</a:t>
            </a:r>
            <a:r>
              <a:rPr lang="en-US" sz="2400" dirty="0" smtClean="0">
                <a:latin typeface="Arial"/>
              </a:rPr>
              <a:t>.</a:t>
            </a:r>
          </a:p>
          <a:p>
            <a:endParaRPr lang="en-US" sz="2400" dirty="0">
              <a:latin typeface="Arial"/>
            </a:endParaRPr>
          </a:p>
          <a:p>
            <a:endParaRPr lang="en-US" sz="2400" dirty="0">
              <a:latin typeface="Arial"/>
            </a:endParaRPr>
          </a:p>
          <a:p>
            <a:endParaRPr lang="en-US" sz="2400" dirty="0">
              <a:latin typeface="Arial"/>
            </a:endParaRPr>
          </a:p>
          <a:p>
            <a:endParaRPr lang="en-US" dirty="0"/>
          </a:p>
        </p:txBody>
      </p:sp>
    </p:spTree>
    <p:extLst>
      <p:ext uri="{BB962C8B-B14F-4D97-AF65-F5344CB8AC3E}">
        <p14:creationId xmlns:p14="http://schemas.microsoft.com/office/powerpoint/2010/main" val="2099498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a:latin typeface="Tahoma"/>
              </a:rPr>
              <a:t>Unethical Practices</a:t>
            </a:r>
            <a:endParaRPr lang="en-US" dirty="0"/>
          </a:p>
        </p:txBody>
      </p:sp>
      <p:sp>
        <p:nvSpPr>
          <p:cNvPr id="3" name="Content Placeholder 2"/>
          <p:cNvSpPr>
            <a:spLocks noGrp="1"/>
          </p:cNvSpPr>
          <p:nvPr>
            <p:ph idx="1"/>
          </p:nvPr>
        </p:nvSpPr>
        <p:spPr/>
        <p:txBody>
          <a:bodyPr>
            <a:normAutofit/>
          </a:bodyPr>
          <a:lstStyle/>
          <a:p>
            <a:pPr marL="114300" indent="0">
              <a:buNone/>
            </a:pPr>
            <a:r>
              <a:rPr lang="en-US" dirty="0">
                <a:latin typeface="Tahoma"/>
              </a:rPr>
              <a:t>Unethical </a:t>
            </a:r>
            <a:r>
              <a:rPr lang="en-US" dirty="0" smtClean="0">
                <a:latin typeface="Tahoma"/>
              </a:rPr>
              <a:t>Practices continued:</a:t>
            </a:r>
            <a:endParaRPr lang="en-US" sz="1100" dirty="0">
              <a:latin typeface="Arial"/>
            </a:endParaRPr>
          </a:p>
          <a:p>
            <a:r>
              <a:rPr lang="en-US" sz="2400" dirty="0">
                <a:latin typeface="Arial"/>
              </a:rPr>
              <a:t> Allowing parent volunteers to assist with the proctoring of a test their child is taking or using students to supervise other students taking a test.</a:t>
            </a:r>
          </a:p>
          <a:p>
            <a:pPr marL="114300" indent="0">
              <a:buNone/>
            </a:pPr>
            <a:endParaRPr lang="en-US" sz="2400" dirty="0" smtClean="0">
              <a:latin typeface="Arial"/>
            </a:endParaRPr>
          </a:p>
          <a:p>
            <a:r>
              <a:rPr lang="en-US" sz="2400" dirty="0" smtClean="0">
                <a:latin typeface="Arial"/>
              </a:rPr>
              <a:t>Allowing </a:t>
            </a:r>
            <a:r>
              <a:rPr lang="en-US" sz="2400" dirty="0">
                <a:latin typeface="Arial"/>
              </a:rPr>
              <a:t>the public to view secure test items or observe testing sessions</a:t>
            </a:r>
            <a:r>
              <a:rPr lang="en-US" sz="2400" dirty="0" smtClean="0">
                <a:latin typeface="Arial"/>
              </a:rPr>
              <a:t>.</a:t>
            </a:r>
          </a:p>
          <a:p>
            <a:pPr marL="114300" indent="0">
              <a:buNone/>
            </a:pPr>
            <a:endParaRPr lang="en-US" sz="2400" dirty="0">
              <a:latin typeface="Arial"/>
            </a:endParaRPr>
          </a:p>
          <a:p>
            <a:r>
              <a:rPr lang="en-US" sz="2400" dirty="0" smtClean="0">
                <a:latin typeface="Arial"/>
              </a:rPr>
              <a:t>Reviewing </a:t>
            </a:r>
            <a:r>
              <a:rPr lang="en-US" sz="2400" dirty="0">
                <a:latin typeface="Arial"/>
              </a:rPr>
              <a:t>a student’s answers and instructing the student to, or suggesting that the student should, rethink his/her answers.</a:t>
            </a:r>
          </a:p>
          <a:p>
            <a:endParaRPr lang="en-US" sz="2400" dirty="0">
              <a:latin typeface="Arial"/>
            </a:endParaRPr>
          </a:p>
          <a:p>
            <a:endParaRPr lang="en-US" sz="2400" dirty="0">
              <a:latin typeface="Arial"/>
            </a:endParaRPr>
          </a:p>
          <a:p>
            <a:endParaRPr lang="en-US" dirty="0"/>
          </a:p>
        </p:txBody>
      </p:sp>
    </p:spTree>
    <p:extLst>
      <p:ext uri="{BB962C8B-B14F-4D97-AF65-F5344CB8AC3E}">
        <p14:creationId xmlns:p14="http://schemas.microsoft.com/office/powerpoint/2010/main" val="960205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Tahoma"/>
              </a:rPr>
              <a:t>Unethical Practices</a:t>
            </a:r>
            <a:endParaRPr lang="en-US" dirty="0"/>
          </a:p>
        </p:txBody>
      </p:sp>
      <p:sp>
        <p:nvSpPr>
          <p:cNvPr id="3" name="Content Placeholder 2"/>
          <p:cNvSpPr>
            <a:spLocks noGrp="1"/>
          </p:cNvSpPr>
          <p:nvPr>
            <p:ph idx="1"/>
          </p:nvPr>
        </p:nvSpPr>
        <p:spPr/>
        <p:txBody>
          <a:bodyPr/>
          <a:lstStyle/>
          <a:p>
            <a:pPr marL="114300" indent="0">
              <a:buNone/>
            </a:pPr>
            <a:r>
              <a:rPr lang="en-US" dirty="0">
                <a:latin typeface="Tahoma"/>
              </a:rPr>
              <a:t>Unethical </a:t>
            </a:r>
            <a:r>
              <a:rPr lang="en-US" dirty="0" smtClean="0">
                <a:latin typeface="Tahoma"/>
              </a:rPr>
              <a:t>Practices continued:</a:t>
            </a:r>
          </a:p>
          <a:p>
            <a:r>
              <a:rPr lang="en-US" sz="2400" dirty="0">
                <a:latin typeface="Arial"/>
              </a:rPr>
              <a:t>Reproducing, or distributing, in whole or in part, secure test content (e.g., taking pictures, copying, writing, posting in a classroom, posting publically, emailing</a:t>
            </a:r>
            <a:r>
              <a:rPr lang="en-US" sz="2400" dirty="0" smtClean="0">
                <a:latin typeface="Arial"/>
              </a:rPr>
              <a:t>).</a:t>
            </a:r>
          </a:p>
          <a:p>
            <a:pPr marL="114300" indent="0">
              <a:buNone/>
            </a:pPr>
            <a:endParaRPr lang="en-US" sz="2400" dirty="0">
              <a:latin typeface="Arial"/>
            </a:endParaRPr>
          </a:p>
          <a:p>
            <a:r>
              <a:rPr lang="en-US" sz="2400" dirty="0" smtClean="0">
                <a:latin typeface="Arial"/>
              </a:rPr>
              <a:t>Explicitly </a:t>
            </a:r>
            <a:r>
              <a:rPr lang="en-US" sz="2400" dirty="0">
                <a:latin typeface="Arial"/>
              </a:rPr>
              <a:t>or implicitly encouraging students to engage in dishonest testing behavior</a:t>
            </a:r>
            <a:r>
              <a:rPr lang="en-US" sz="2400" dirty="0" smtClean="0">
                <a:latin typeface="Arial"/>
              </a:rPr>
              <a:t>.</a:t>
            </a:r>
          </a:p>
          <a:p>
            <a:pPr marL="114300" indent="0">
              <a:buNone/>
            </a:pPr>
            <a:endParaRPr lang="en-US" sz="2400" dirty="0">
              <a:latin typeface="Arial"/>
            </a:endParaRPr>
          </a:p>
          <a:p>
            <a:r>
              <a:rPr lang="en-US" sz="2400" dirty="0"/>
              <a:t>Administering tests outside of the prescribed testing window for each </a:t>
            </a:r>
            <a:r>
              <a:rPr lang="en-US" sz="2400" dirty="0" smtClean="0"/>
              <a:t>assessment</a:t>
            </a:r>
            <a:r>
              <a:rPr lang="en-US" sz="2400" dirty="0"/>
              <a:t>.</a:t>
            </a:r>
            <a:endParaRPr lang="en-US" sz="2400" dirty="0" smtClean="0"/>
          </a:p>
          <a:p>
            <a:pPr marL="114300" indent="0">
              <a:buNone/>
            </a:pPr>
            <a:endParaRPr lang="en-US" dirty="0"/>
          </a:p>
        </p:txBody>
      </p:sp>
    </p:spTree>
    <p:extLst>
      <p:ext uri="{BB962C8B-B14F-4D97-AF65-F5344CB8AC3E}">
        <p14:creationId xmlns:p14="http://schemas.microsoft.com/office/powerpoint/2010/main" val="714555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a:latin typeface="Tahoma"/>
              </a:rPr>
              <a:t>Is It Appropriate?</a:t>
            </a:r>
            <a:endParaRPr lang="en-US" dirty="0"/>
          </a:p>
        </p:txBody>
      </p:sp>
      <p:sp>
        <p:nvSpPr>
          <p:cNvPr id="3" name="Content Placeholder 2"/>
          <p:cNvSpPr>
            <a:spLocks noGrp="1"/>
          </p:cNvSpPr>
          <p:nvPr>
            <p:ph idx="1"/>
          </p:nvPr>
        </p:nvSpPr>
        <p:spPr/>
        <p:txBody>
          <a:bodyPr/>
          <a:lstStyle/>
          <a:p>
            <a:pPr marL="114300" indent="0">
              <a:buNone/>
            </a:pPr>
            <a:r>
              <a:rPr lang="en-US" sz="2800" dirty="0" smtClean="0">
                <a:latin typeface="Arial"/>
              </a:rPr>
              <a:t>To </a:t>
            </a:r>
            <a:r>
              <a:rPr lang="en-US" sz="2800" dirty="0">
                <a:latin typeface="Arial"/>
              </a:rPr>
              <a:t>ensure that a practice is appropriate, ask the following questions:</a:t>
            </a:r>
          </a:p>
          <a:p>
            <a:endParaRPr lang="en-US" sz="2800" dirty="0">
              <a:latin typeface="Arial"/>
            </a:endParaRPr>
          </a:p>
          <a:p>
            <a:r>
              <a:rPr lang="en-US" sz="2400" dirty="0">
                <a:latin typeface="Arial"/>
              </a:rPr>
              <a:t>If my student is to get a valid and reliable score that accurately portrays his/her ability to understand the material, will this action allow the student to answer a question that does not reflect his/her knowledge</a:t>
            </a:r>
            <a:r>
              <a:rPr lang="en-US" sz="2400" dirty="0" smtClean="0">
                <a:latin typeface="Arial"/>
              </a:rPr>
              <a:t>?</a:t>
            </a:r>
          </a:p>
          <a:p>
            <a:endParaRPr lang="en-US" sz="2400" dirty="0">
              <a:latin typeface="Arial"/>
            </a:endParaRPr>
          </a:p>
          <a:p>
            <a:r>
              <a:rPr lang="en-US" sz="2400" dirty="0">
                <a:latin typeface="Arial"/>
              </a:rPr>
              <a:t>If the action did not occur, would the student response be different?</a:t>
            </a:r>
          </a:p>
          <a:p>
            <a:endParaRPr lang="en-US" dirty="0"/>
          </a:p>
        </p:txBody>
      </p:sp>
    </p:spTree>
    <p:extLst>
      <p:ext uri="{BB962C8B-B14F-4D97-AF65-F5344CB8AC3E}">
        <p14:creationId xmlns:p14="http://schemas.microsoft.com/office/powerpoint/2010/main" val="3595764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a:latin typeface="Tahoma"/>
              </a:rPr>
              <a:t>Is It Appropriate?</a:t>
            </a:r>
            <a:endParaRPr lang="en-US" dirty="0"/>
          </a:p>
        </p:txBody>
      </p:sp>
      <p:sp>
        <p:nvSpPr>
          <p:cNvPr id="3" name="Content Placeholder 2"/>
          <p:cNvSpPr>
            <a:spLocks noGrp="1"/>
          </p:cNvSpPr>
          <p:nvPr>
            <p:ph idx="1"/>
          </p:nvPr>
        </p:nvSpPr>
        <p:spPr/>
        <p:txBody>
          <a:bodyPr/>
          <a:lstStyle/>
          <a:p>
            <a:pPr marL="114300" indent="0">
              <a:buNone/>
            </a:pPr>
            <a:endParaRPr lang="en-US" sz="1100" dirty="0">
              <a:latin typeface="Arial"/>
            </a:endParaRPr>
          </a:p>
          <a:p>
            <a:r>
              <a:rPr lang="en-US" sz="2400" dirty="0">
                <a:latin typeface="Arial"/>
              </a:rPr>
              <a:t>If my student is to get a valid and reliable score that accurately portrays his/her ability to understand the material, will this action prevent the student and parent from receiving an accurate score that represents the student’s knowledge and understanding of the curriculum</a:t>
            </a:r>
            <a:r>
              <a:rPr lang="en-US" sz="2400" dirty="0" smtClean="0">
                <a:latin typeface="Arial"/>
              </a:rPr>
              <a:t>?</a:t>
            </a:r>
          </a:p>
          <a:p>
            <a:endParaRPr lang="en-US" sz="2400" dirty="0">
              <a:latin typeface="Arial"/>
            </a:endParaRPr>
          </a:p>
          <a:p>
            <a:r>
              <a:rPr lang="en-US" sz="2400" dirty="0">
                <a:latin typeface="Arial"/>
              </a:rPr>
              <a:t>Would my practice change if I were being monitored?</a:t>
            </a:r>
          </a:p>
          <a:p>
            <a:endParaRPr lang="en-US" dirty="0"/>
          </a:p>
        </p:txBody>
      </p:sp>
    </p:spTree>
    <p:extLst>
      <p:ext uri="{BB962C8B-B14F-4D97-AF65-F5344CB8AC3E}">
        <p14:creationId xmlns:p14="http://schemas.microsoft.com/office/powerpoint/2010/main" val="3342339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a:latin typeface="Tahoma"/>
              </a:rPr>
              <a:t>Ethics Violations</a:t>
            </a:r>
            <a:endParaRPr lang="en-US" dirty="0"/>
          </a:p>
        </p:txBody>
      </p:sp>
      <p:sp>
        <p:nvSpPr>
          <p:cNvPr id="3" name="Content Placeholder 2"/>
          <p:cNvSpPr>
            <a:spLocks noGrp="1"/>
          </p:cNvSpPr>
          <p:nvPr>
            <p:ph idx="1"/>
          </p:nvPr>
        </p:nvSpPr>
        <p:spPr/>
        <p:txBody>
          <a:bodyPr/>
          <a:lstStyle/>
          <a:p>
            <a:pPr marL="114300" marR="102080" indent="0">
              <a:buNone/>
            </a:pPr>
            <a:r>
              <a:rPr lang="en-US" sz="2400" dirty="0">
                <a:latin typeface="Arial"/>
              </a:rPr>
              <a:t>Ethical violations are to be reported to the supervisor of the person who may be </a:t>
            </a:r>
            <a:r>
              <a:rPr lang="en-US" sz="2400" dirty="0" smtClean="0">
                <a:latin typeface="Arial"/>
              </a:rPr>
              <a:t>investigated</a:t>
            </a:r>
            <a:r>
              <a:rPr lang="en-US" sz="2400" dirty="0">
                <a:latin typeface="Arial"/>
              </a:rPr>
              <a:t>, the school administrator, the LEA assessment director, or the state </a:t>
            </a:r>
            <a:r>
              <a:rPr lang="en-US" sz="2400" dirty="0" smtClean="0">
                <a:latin typeface="Arial"/>
              </a:rPr>
              <a:t>assessment </a:t>
            </a:r>
            <a:r>
              <a:rPr lang="en-US" sz="2400" dirty="0">
                <a:latin typeface="Arial"/>
              </a:rPr>
              <a:t>director.</a:t>
            </a:r>
            <a:endParaRPr lang="en-US" sz="2400" dirty="0" smtClean="0">
              <a:latin typeface="Arial"/>
            </a:endParaRPr>
          </a:p>
          <a:p>
            <a:pPr marL="114300" marR="102080" indent="0">
              <a:buNone/>
            </a:pPr>
            <a:endParaRPr lang="en-US" sz="1800" b="1" dirty="0" smtClean="0">
              <a:latin typeface="Arial"/>
            </a:endParaRPr>
          </a:p>
          <a:p>
            <a:pPr marL="114300" marR="102080" indent="0">
              <a:buNone/>
            </a:pPr>
            <a:r>
              <a:rPr lang="en-US" sz="2400" b="1" dirty="0" smtClean="0">
                <a:latin typeface="Arial"/>
              </a:rPr>
              <a:t>Protocol</a:t>
            </a:r>
            <a:endParaRPr lang="en-US" sz="2400" dirty="0">
              <a:latin typeface="Arial"/>
            </a:endParaRPr>
          </a:p>
          <a:p>
            <a:r>
              <a:rPr lang="en-US" sz="2400" dirty="0">
                <a:latin typeface="Arial"/>
              </a:rPr>
              <a:t>LEA policies and procedures will be followed.</a:t>
            </a:r>
          </a:p>
          <a:p>
            <a:r>
              <a:rPr lang="en-US" sz="2400" dirty="0">
                <a:latin typeface="Arial"/>
              </a:rPr>
              <a:t>In most cases, an initial investigation will be conducted at the school level.</a:t>
            </a:r>
          </a:p>
          <a:p>
            <a:r>
              <a:rPr lang="en-US" sz="2400" dirty="0">
                <a:latin typeface="Arial"/>
              </a:rPr>
              <a:t>The LEA assessment director will review the initial investigation and determine findings.</a:t>
            </a:r>
          </a:p>
          <a:p>
            <a:endParaRPr lang="en-US" dirty="0"/>
          </a:p>
        </p:txBody>
      </p:sp>
    </p:spTree>
    <p:extLst>
      <p:ext uri="{BB962C8B-B14F-4D97-AF65-F5344CB8AC3E}">
        <p14:creationId xmlns:p14="http://schemas.microsoft.com/office/powerpoint/2010/main" val="2992105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a:latin typeface="Tahoma"/>
              </a:rPr>
              <a:t>Ethics Violations</a:t>
            </a:r>
            <a:endParaRPr lang="en-US" dirty="0"/>
          </a:p>
        </p:txBody>
      </p:sp>
      <p:sp>
        <p:nvSpPr>
          <p:cNvPr id="3" name="Content Placeholder 2"/>
          <p:cNvSpPr>
            <a:spLocks noGrp="1"/>
          </p:cNvSpPr>
          <p:nvPr>
            <p:ph idx="1"/>
          </p:nvPr>
        </p:nvSpPr>
        <p:spPr/>
        <p:txBody>
          <a:bodyPr/>
          <a:lstStyle/>
          <a:p>
            <a:pPr marL="114300" marR="65310" indent="0">
              <a:buNone/>
            </a:pPr>
            <a:r>
              <a:rPr lang="en-US" sz="2800" b="1" dirty="0" smtClean="0">
                <a:latin typeface="Arial"/>
              </a:rPr>
              <a:t>Protocol </a:t>
            </a:r>
            <a:r>
              <a:rPr lang="en-US" sz="2800" dirty="0">
                <a:latin typeface="Arial"/>
              </a:rPr>
              <a:t>(Continued</a:t>
            </a:r>
            <a:r>
              <a:rPr lang="en-US" sz="2800" dirty="0" smtClean="0">
                <a:latin typeface="Arial"/>
              </a:rPr>
              <a:t>)</a:t>
            </a:r>
          </a:p>
          <a:p>
            <a:pPr marL="114300" marR="65310" indent="0">
              <a:buNone/>
            </a:pPr>
            <a:endParaRPr lang="en-US" sz="2800" dirty="0">
              <a:latin typeface="Arial"/>
            </a:endParaRPr>
          </a:p>
          <a:p>
            <a:r>
              <a:rPr lang="en-US" sz="2400" dirty="0">
                <a:latin typeface="Arial"/>
              </a:rPr>
              <a:t>If the violation is of sufficient concern, the incident may also be forwarded to the </a:t>
            </a:r>
            <a:r>
              <a:rPr lang="en-US" sz="2400" dirty="0">
                <a:latin typeface="Arial"/>
                <a:hlinkClick r:id="rId2"/>
              </a:rPr>
              <a:t>Utah Professional Practices Advisory Commission</a:t>
            </a:r>
            <a:r>
              <a:rPr lang="en-US" sz="2400" dirty="0">
                <a:latin typeface="Arial"/>
              </a:rPr>
              <a:t> (UPPAC) for review</a:t>
            </a:r>
            <a:r>
              <a:rPr lang="en-US" sz="2400" dirty="0" smtClean="0">
                <a:latin typeface="Arial"/>
              </a:rPr>
              <a:t>.</a:t>
            </a:r>
          </a:p>
          <a:p>
            <a:pPr marL="114300" indent="0">
              <a:buNone/>
            </a:pPr>
            <a:endParaRPr lang="en-US" sz="2400" dirty="0">
              <a:latin typeface="Arial"/>
            </a:endParaRPr>
          </a:p>
          <a:p>
            <a:r>
              <a:rPr lang="en-US" sz="2400" dirty="0">
                <a:latin typeface="Arial"/>
              </a:rPr>
              <a:t>If inappropriate practices are </a:t>
            </a:r>
            <a:r>
              <a:rPr lang="en-US" sz="2400" dirty="0" smtClean="0">
                <a:latin typeface="Arial"/>
              </a:rPr>
              <a:t>substantiated, educators or other staff </a:t>
            </a:r>
            <a:r>
              <a:rPr lang="en-US" sz="2400" dirty="0">
                <a:latin typeface="Arial"/>
              </a:rPr>
              <a:t>may receive further training or a reprimand, be subject to disciplinary action, be terminated, and/or lose their Utah teaching license (see </a:t>
            </a:r>
            <a:r>
              <a:rPr lang="en-US" sz="2400" dirty="0">
                <a:latin typeface="Arial"/>
                <a:hlinkClick r:id="rId3"/>
              </a:rPr>
              <a:t>53A-1-608</a:t>
            </a:r>
            <a:r>
              <a:rPr lang="en-US" sz="2400" dirty="0">
                <a:latin typeface="Arial"/>
              </a:rPr>
              <a:t>; </a:t>
            </a:r>
            <a:r>
              <a:rPr lang="en-US" sz="2400" dirty="0" smtClean="0">
                <a:latin typeface="Arial"/>
                <a:hlinkClick r:id="rId4"/>
              </a:rPr>
              <a:t>R277-404</a:t>
            </a:r>
            <a:r>
              <a:rPr lang="en-US" sz="2400" dirty="0" smtClean="0">
                <a:latin typeface="Arial"/>
              </a:rPr>
              <a:t>).</a:t>
            </a:r>
            <a:endParaRPr lang="en-US" sz="2400" dirty="0">
              <a:latin typeface="Arial"/>
            </a:endParaRPr>
          </a:p>
          <a:p>
            <a:endParaRPr lang="en-US" dirty="0"/>
          </a:p>
        </p:txBody>
      </p:sp>
    </p:spTree>
    <p:extLst>
      <p:ext uri="{BB962C8B-B14F-4D97-AF65-F5344CB8AC3E}">
        <p14:creationId xmlns:p14="http://schemas.microsoft.com/office/powerpoint/2010/main" val="2479957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a:latin typeface="Tahoma"/>
              </a:rPr>
              <a:t>Purpose of Tests</a:t>
            </a:r>
            <a:endParaRPr lang="en-US" dirty="0"/>
          </a:p>
        </p:txBody>
      </p:sp>
      <p:sp>
        <p:nvSpPr>
          <p:cNvPr id="3" name="Content Placeholder 2"/>
          <p:cNvSpPr>
            <a:spLocks noGrp="1"/>
          </p:cNvSpPr>
          <p:nvPr>
            <p:ph idx="1"/>
          </p:nvPr>
        </p:nvSpPr>
        <p:spPr>
          <a:xfrm>
            <a:off x="457200" y="1295400"/>
            <a:ext cx="7620000" cy="5105400"/>
          </a:xfrm>
        </p:spPr>
        <p:txBody>
          <a:bodyPr>
            <a:normAutofit fontScale="92500" lnSpcReduction="10000"/>
          </a:bodyPr>
          <a:lstStyle/>
          <a:p>
            <a:endParaRPr lang="en-US" sz="1050" dirty="0">
              <a:solidFill>
                <a:srgbClr val="000000"/>
              </a:solidFill>
              <a:latin typeface="Arial"/>
            </a:endParaRPr>
          </a:p>
          <a:p>
            <a:pPr marL="114300" indent="0">
              <a:buNone/>
            </a:pPr>
            <a:r>
              <a:rPr lang="en-US" sz="2400" b="1" dirty="0">
                <a:latin typeface="Arial" panose="020B0604020202020204" pitchFamily="34" charset="0"/>
                <a:cs typeface="Arial" panose="020B0604020202020204" pitchFamily="34" charset="0"/>
              </a:rPr>
              <a:t>Valid and reliable results from uniform assessments provide information used by: </a:t>
            </a:r>
            <a:endParaRPr lang="en-US" sz="2400" b="1" dirty="0" smtClean="0">
              <a:latin typeface="Arial" panose="020B0604020202020204" pitchFamily="34" charset="0"/>
              <a:cs typeface="Arial" panose="020B0604020202020204" pitchFamily="34" charset="0"/>
            </a:endParaRPr>
          </a:p>
          <a:p>
            <a:pPr marL="114300" indent="0">
              <a:buNone/>
            </a:pPr>
            <a:endParaRPr lang="en-US" sz="1200" b="1" dirty="0">
              <a:latin typeface="Arial" panose="020B0604020202020204" pitchFamily="34" charset="0"/>
              <a:cs typeface="Arial" panose="020B0604020202020204" pitchFamily="34" charset="0"/>
            </a:endParaRPr>
          </a:p>
          <a:p>
            <a:pPr marL="339725" indent="-225425">
              <a:buNone/>
            </a:pPr>
            <a:r>
              <a:rPr lang="en-US" sz="2400" dirty="0"/>
              <a:t>• </a:t>
            </a:r>
            <a:r>
              <a:rPr lang="en-US" sz="2400" b="1" dirty="0"/>
              <a:t>Students</a:t>
            </a:r>
            <a:r>
              <a:rPr lang="en-US" sz="2400" dirty="0"/>
              <a:t>, to determine how well they have learned the skills and curriculum they are expected to know. </a:t>
            </a:r>
          </a:p>
          <a:p>
            <a:pPr marL="339725" indent="-225425">
              <a:buNone/>
            </a:pPr>
            <a:r>
              <a:rPr lang="en-US" sz="2400" dirty="0"/>
              <a:t>• </a:t>
            </a:r>
            <a:r>
              <a:rPr lang="en-US" sz="2400" b="1" dirty="0"/>
              <a:t>Parents</a:t>
            </a:r>
            <a:r>
              <a:rPr lang="en-US" sz="2400" dirty="0"/>
              <a:t>, to know whether their student is gaining the skills and competencies needed to be competitive and successful. </a:t>
            </a:r>
          </a:p>
          <a:p>
            <a:pPr marL="339725" indent="-225425">
              <a:buNone/>
            </a:pPr>
            <a:r>
              <a:rPr lang="en-US" sz="2400" dirty="0"/>
              <a:t>• </a:t>
            </a:r>
            <a:r>
              <a:rPr lang="en-US" sz="2400" b="1" dirty="0"/>
              <a:t>Teachers</a:t>
            </a:r>
            <a:r>
              <a:rPr lang="en-US" sz="2400" dirty="0"/>
              <a:t>, to gauge their students’ understanding and identify potential areas of improvement in their teaching. </a:t>
            </a:r>
          </a:p>
          <a:p>
            <a:pPr marL="339725" indent="-225425">
              <a:buNone/>
            </a:pPr>
            <a:r>
              <a:rPr lang="en-US" sz="2400" dirty="0"/>
              <a:t>• </a:t>
            </a:r>
            <a:r>
              <a:rPr lang="en-US" sz="2400" b="1" dirty="0"/>
              <a:t>LEAs (districts or charter schools)</a:t>
            </a:r>
            <a:r>
              <a:rPr lang="en-US" sz="2400" dirty="0"/>
              <a:t>, to evaluate programs and provide additional support. </a:t>
            </a:r>
          </a:p>
          <a:p>
            <a:pPr marL="339725" indent="-225425">
              <a:buNone/>
            </a:pPr>
            <a:r>
              <a:rPr lang="en-US" sz="2400" dirty="0"/>
              <a:t>• </a:t>
            </a:r>
            <a:r>
              <a:rPr lang="en-US" sz="2400" b="1" dirty="0"/>
              <a:t>The public</a:t>
            </a:r>
            <a:r>
              <a:rPr lang="en-US" sz="2400" dirty="0"/>
              <a:t>, to evaluate schools and districts. </a:t>
            </a:r>
            <a:endParaRPr lang="en-US" sz="2400" dirty="0" smtClean="0"/>
          </a:p>
          <a:p>
            <a:pPr marL="339725" indent="-225425" algn="r">
              <a:buNone/>
            </a:pPr>
            <a:r>
              <a:rPr lang="en-US" sz="2400" dirty="0">
                <a:latin typeface="Arial"/>
              </a:rPr>
              <a:t>See </a:t>
            </a:r>
            <a:r>
              <a:rPr lang="en-US" sz="2400" u="sng" dirty="0">
                <a:latin typeface="Arial"/>
                <a:hlinkClick r:id="rId2"/>
              </a:rPr>
              <a:t>R277-404</a:t>
            </a:r>
            <a:r>
              <a:rPr lang="en-US" sz="2400" dirty="0">
                <a:latin typeface="Arial"/>
              </a:rPr>
              <a:t>.</a:t>
            </a:r>
          </a:p>
          <a:p>
            <a:pPr marL="339725" indent="-225425">
              <a:buNone/>
            </a:pPr>
            <a:endParaRPr lang="en-US" sz="2400" dirty="0"/>
          </a:p>
        </p:txBody>
      </p:sp>
    </p:spTree>
    <p:extLst>
      <p:ext uri="{BB962C8B-B14F-4D97-AF65-F5344CB8AC3E}">
        <p14:creationId xmlns:p14="http://schemas.microsoft.com/office/powerpoint/2010/main" val="2026506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000" b="1" dirty="0" smtClean="0">
                <a:latin typeface="Tahoma"/>
              </a:rPr>
              <a:t>Ethics Violations</a:t>
            </a:r>
            <a:endParaRPr lang="en-US" sz="4000" dirty="0"/>
          </a:p>
        </p:txBody>
      </p:sp>
      <p:sp>
        <p:nvSpPr>
          <p:cNvPr id="3" name="Content Placeholder 2"/>
          <p:cNvSpPr>
            <a:spLocks noGrp="1"/>
          </p:cNvSpPr>
          <p:nvPr>
            <p:ph idx="1"/>
          </p:nvPr>
        </p:nvSpPr>
        <p:spPr/>
        <p:txBody>
          <a:bodyPr/>
          <a:lstStyle/>
          <a:p>
            <a:pPr marL="114300" marR="24010" indent="0">
              <a:buNone/>
            </a:pPr>
            <a:r>
              <a:rPr lang="en-US" sz="2400" dirty="0" smtClean="0">
                <a:latin typeface="Arial"/>
              </a:rPr>
              <a:t>The </a:t>
            </a:r>
            <a:r>
              <a:rPr lang="en-US" sz="2400" dirty="0">
                <a:latin typeface="Arial"/>
              </a:rPr>
              <a:t>LEA or an individual may also forward the incident to the Utah Professional Practices Advisory Committee (UPPAC) for review</a:t>
            </a:r>
            <a:r>
              <a:rPr lang="en-US" sz="2400" dirty="0" smtClean="0">
                <a:latin typeface="Arial"/>
              </a:rPr>
              <a:t>.</a:t>
            </a:r>
          </a:p>
          <a:p>
            <a:pPr marL="114300" marR="24010" indent="0">
              <a:buNone/>
            </a:pPr>
            <a:endParaRPr lang="en-US" sz="2400" dirty="0">
              <a:latin typeface="Arial"/>
            </a:endParaRPr>
          </a:p>
          <a:p>
            <a:pPr marL="114300" marR="25830" indent="0">
              <a:buNone/>
            </a:pPr>
            <a:r>
              <a:rPr lang="en-US" sz="2400" dirty="0">
                <a:latin typeface="Arial"/>
              </a:rPr>
              <a:t>Report forms may be found at the UPPAC website:</a:t>
            </a:r>
          </a:p>
          <a:p>
            <a:pPr marL="114300" marR="18760" indent="0" algn="ctr">
              <a:buNone/>
            </a:pPr>
            <a:r>
              <a:rPr lang="en-US" sz="2400" dirty="0" smtClean="0">
                <a:solidFill>
                  <a:srgbClr val="CC00CC"/>
                </a:solidFill>
                <a:latin typeface="Arial"/>
                <a:hlinkClick r:id="rId2"/>
              </a:rPr>
              <a:t>http://www.schools.utah.gov/uppac/</a:t>
            </a:r>
            <a:endParaRPr lang="en-US" dirty="0"/>
          </a:p>
        </p:txBody>
      </p:sp>
    </p:spTree>
    <p:extLst>
      <p:ext uri="{BB962C8B-B14F-4D97-AF65-F5344CB8AC3E}">
        <p14:creationId xmlns:p14="http://schemas.microsoft.com/office/powerpoint/2010/main" val="4216674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a:latin typeface="Tahoma"/>
              </a:rPr>
              <a:t>Ethics Violations</a:t>
            </a:r>
            <a:endParaRPr lang="en-US" dirty="0"/>
          </a:p>
        </p:txBody>
      </p:sp>
      <p:sp>
        <p:nvSpPr>
          <p:cNvPr id="3" name="Content Placeholder 2"/>
          <p:cNvSpPr>
            <a:spLocks noGrp="1"/>
          </p:cNvSpPr>
          <p:nvPr>
            <p:ph idx="1"/>
          </p:nvPr>
        </p:nvSpPr>
        <p:spPr/>
        <p:txBody>
          <a:bodyPr anchor="ctr">
            <a:normAutofit/>
          </a:bodyPr>
          <a:lstStyle/>
          <a:p>
            <a:pPr marL="114300" marR="24380" indent="0" algn="ctr">
              <a:buNone/>
            </a:pPr>
            <a:r>
              <a:rPr lang="en-US" dirty="0" smtClean="0">
                <a:latin typeface="Arial"/>
              </a:rPr>
              <a:t>For </a:t>
            </a:r>
            <a:r>
              <a:rPr lang="en-US" dirty="0">
                <a:latin typeface="Arial"/>
              </a:rPr>
              <a:t>more information about the processes in place concerning the investigation of ethical violations, contact your local School Testing Coordinator or </a:t>
            </a:r>
            <a:r>
              <a:rPr lang="en-US" dirty="0" smtClean="0">
                <a:latin typeface="Arial"/>
              </a:rPr>
              <a:t>LEA </a:t>
            </a:r>
            <a:r>
              <a:rPr lang="en-US" dirty="0">
                <a:latin typeface="Arial"/>
              </a:rPr>
              <a:t>Assessment Director.</a:t>
            </a:r>
            <a:endParaRPr lang="en-US" dirty="0"/>
          </a:p>
        </p:txBody>
      </p:sp>
    </p:spTree>
    <p:extLst>
      <p:ext uri="{BB962C8B-B14F-4D97-AF65-F5344CB8AC3E}">
        <p14:creationId xmlns:p14="http://schemas.microsoft.com/office/powerpoint/2010/main" val="875013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3600" b="1" dirty="0">
                <a:latin typeface="Tahoma"/>
              </a:rPr>
              <a:t>Standard Testing Administration and Testing Ethics</a:t>
            </a:r>
            <a:endParaRPr lang="en-US" dirty="0"/>
          </a:p>
        </p:txBody>
      </p:sp>
      <p:sp>
        <p:nvSpPr>
          <p:cNvPr id="3" name="Content Placeholder 2"/>
          <p:cNvSpPr>
            <a:spLocks noGrp="1"/>
          </p:cNvSpPr>
          <p:nvPr>
            <p:ph idx="1"/>
          </p:nvPr>
        </p:nvSpPr>
        <p:spPr/>
        <p:txBody>
          <a:bodyPr/>
          <a:lstStyle/>
          <a:p>
            <a:r>
              <a:rPr lang="en-US" sz="2400" dirty="0" smtClean="0">
                <a:latin typeface="Arial"/>
              </a:rPr>
              <a:t>Know </a:t>
            </a:r>
            <a:r>
              <a:rPr lang="en-US" sz="2400" dirty="0">
                <a:latin typeface="Arial"/>
              </a:rPr>
              <a:t>the Utah State Law and Utah State Board Rule: </a:t>
            </a:r>
            <a:r>
              <a:rPr lang="en-US" sz="1800" dirty="0">
                <a:solidFill>
                  <a:srgbClr val="CC00CC"/>
                </a:solidFill>
                <a:latin typeface="Arial"/>
                <a:hlinkClick r:id="rId2"/>
              </a:rPr>
              <a:t>http://le.utah.gov/~code/TITLE53A/53A01a.htmhttp://www.rules.utah.gov/publicat/code/r277/r277.htm</a:t>
            </a:r>
            <a:endParaRPr lang="en-US" sz="1800" dirty="0">
              <a:solidFill>
                <a:srgbClr val="CC00CC"/>
              </a:solidFill>
              <a:latin typeface="Arial"/>
            </a:endParaRPr>
          </a:p>
          <a:p>
            <a:endParaRPr lang="en-US" sz="2400" dirty="0" smtClean="0">
              <a:solidFill>
                <a:srgbClr val="000000"/>
              </a:solidFill>
              <a:latin typeface="Arial"/>
            </a:endParaRPr>
          </a:p>
          <a:p>
            <a:r>
              <a:rPr lang="en-US" sz="2400" dirty="0" smtClean="0">
                <a:solidFill>
                  <a:srgbClr val="000000"/>
                </a:solidFill>
                <a:latin typeface="Arial"/>
              </a:rPr>
              <a:t>Demonstrate </a:t>
            </a:r>
            <a:r>
              <a:rPr lang="en-US" sz="2400" dirty="0">
                <a:solidFill>
                  <a:srgbClr val="000000"/>
                </a:solidFill>
                <a:latin typeface="Arial"/>
              </a:rPr>
              <a:t>ethical behavior.</a:t>
            </a:r>
          </a:p>
          <a:p>
            <a:endParaRPr lang="en-US" sz="2400" dirty="0" smtClean="0">
              <a:solidFill>
                <a:srgbClr val="000000"/>
              </a:solidFill>
              <a:latin typeface="Arial"/>
            </a:endParaRPr>
          </a:p>
          <a:p>
            <a:r>
              <a:rPr lang="en-US" sz="2400" dirty="0" smtClean="0">
                <a:solidFill>
                  <a:srgbClr val="000000"/>
                </a:solidFill>
                <a:latin typeface="Arial"/>
              </a:rPr>
              <a:t>For </a:t>
            </a:r>
            <a:r>
              <a:rPr lang="en-US" sz="2400" dirty="0">
                <a:solidFill>
                  <a:srgbClr val="000000"/>
                </a:solidFill>
                <a:latin typeface="Arial"/>
              </a:rPr>
              <a:t>questions</a:t>
            </a:r>
            <a:r>
              <a:rPr lang="en-US" sz="2400" dirty="0" smtClean="0">
                <a:solidFill>
                  <a:srgbClr val="000000"/>
                </a:solidFill>
                <a:latin typeface="Arial"/>
              </a:rPr>
              <a:t>:</a:t>
            </a:r>
          </a:p>
          <a:p>
            <a:pPr lvl="1"/>
            <a:r>
              <a:rPr lang="en-US" sz="1800" dirty="0" smtClean="0">
                <a:solidFill>
                  <a:srgbClr val="000000"/>
                </a:solidFill>
                <a:latin typeface="Arial"/>
              </a:rPr>
              <a:t>Review </a:t>
            </a:r>
            <a:r>
              <a:rPr lang="en-US" sz="1800" dirty="0">
                <a:solidFill>
                  <a:srgbClr val="000000"/>
                </a:solidFill>
                <a:latin typeface="Arial"/>
              </a:rPr>
              <a:t>testing ethics frequently asked questions at </a:t>
            </a:r>
            <a:r>
              <a:rPr lang="en-US" sz="1800" dirty="0">
                <a:solidFill>
                  <a:srgbClr val="CC00CC"/>
                </a:solidFill>
                <a:latin typeface="Arial"/>
                <a:hlinkClick r:id="rId3"/>
              </a:rPr>
              <a:t>http://schools.utah.gov/assessment/Testing-Director-Resources.aspx.</a:t>
            </a:r>
            <a:endParaRPr lang="en-US" sz="1800" dirty="0">
              <a:solidFill>
                <a:srgbClr val="CC00CC"/>
              </a:solidFill>
              <a:latin typeface="Arial"/>
            </a:endParaRPr>
          </a:p>
          <a:p>
            <a:pPr lvl="1"/>
            <a:r>
              <a:rPr lang="en-US" sz="1800" dirty="0">
                <a:solidFill>
                  <a:srgbClr val="000000"/>
                </a:solidFill>
                <a:latin typeface="Arial"/>
              </a:rPr>
              <a:t>Contact the LEA Assessment Director.</a:t>
            </a:r>
          </a:p>
          <a:p>
            <a:endParaRPr lang="en-US" sz="2000" dirty="0">
              <a:solidFill>
                <a:srgbClr val="000000"/>
              </a:solidFill>
              <a:latin typeface="Arial"/>
            </a:endParaRPr>
          </a:p>
          <a:p>
            <a:endParaRPr lang="en-US" dirty="0"/>
          </a:p>
        </p:txBody>
      </p:sp>
    </p:spTree>
    <p:extLst>
      <p:ext uri="{BB962C8B-B14F-4D97-AF65-F5344CB8AC3E}">
        <p14:creationId xmlns:p14="http://schemas.microsoft.com/office/powerpoint/2010/main" val="137332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smtClean="0">
                <a:latin typeface="Tahoma"/>
              </a:rPr>
              <a:t>State </a:t>
            </a:r>
            <a:r>
              <a:rPr lang="en-US" sz="4800" b="1" dirty="0">
                <a:latin typeface="Tahoma"/>
              </a:rPr>
              <a:t>Assessments</a:t>
            </a:r>
            <a:endParaRPr lang="en-US" dirty="0"/>
          </a:p>
        </p:txBody>
      </p:sp>
      <p:sp>
        <p:nvSpPr>
          <p:cNvPr id="3" name="Content Placeholder 2"/>
          <p:cNvSpPr>
            <a:spLocks noGrp="1"/>
          </p:cNvSpPr>
          <p:nvPr>
            <p:ph idx="1"/>
          </p:nvPr>
        </p:nvSpPr>
        <p:spPr/>
        <p:txBody>
          <a:bodyPr>
            <a:normAutofit/>
          </a:bodyPr>
          <a:lstStyle/>
          <a:p>
            <a:pPr marL="114300" indent="0">
              <a:buNone/>
            </a:pPr>
            <a:r>
              <a:rPr lang="en-US" sz="2400" b="1" dirty="0" smtClean="0">
                <a:latin typeface="Arial" pitchFamily="34" charset="0"/>
                <a:cs typeface="Arial" pitchFamily="34" charset="0"/>
              </a:rPr>
              <a:t>Educators must adhere to all ethical practices and procedures as outlined in this policy when administering and submitting data for:</a:t>
            </a:r>
          </a:p>
          <a:p>
            <a:endParaRPr lang="en-US" sz="2000" dirty="0"/>
          </a:p>
          <a:p>
            <a:pPr marL="114300" indent="0">
              <a:buNone/>
            </a:pPr>
            <a:r>
              <a:rPr lang="en-US" sz="2800" b="1" dirty="0"/>
              <a:t>Student Assessment of Growth and Excellence (SAGE</a:t>
            </a:r>
            <a:r>
              <a:rPr lang="en-US" sz="2800" b="1" dirty="0" smtClean="0"/>
              <a:t>): Summative and Interim</a:t>
            </a:r>
            <a:endParaRPr lang="en-US" sz="2800" b="1" dirty="0"/>
          </a:p>
          <a:p>
            <a:pPr marL="114300" indent="0">
              <a:buNone/>
            </a:pPr>
            <a:r>
              <a:rPr lang="en-US" sz="2000" dirty="0" smtClean="0"/>
              <a:t>Computer </a:t>
            </a:r>
            <a:r>
              <a:rPr lang="en-US" sz="2000" dirty="0"/>
              <a:t>adaptive tests for English language arts grades 3-11; online writing assessment grades 3-11; mathematics grades 3-8 and Secondary I, II, and III; science grades 4-8, earth science, biology, physics and chemistry. </a:t>
            </a:r>
            <a:endParaRPr lang="en-US" sz="2000" dirty="0" smtClean="0"/>
          </a:p>
          <a:p>
            <a:pPr marL="114300" indent="0">
              <a:buNone/>
            </a:pPr>
            <a:endParaRPr lang="en-US" sz="2000" dirty="0">
              <a:latin typeface="Arial" pitchFamily="34" charset="0"/>
              <a:ea typeface="Georgia"/>
              <a:cs typeface="Arial" pitchFamily="34" charset="0"/>
            </a:endParaRPr>
          </a:p>
        </p:txBody>
      </p:sp>
    </p:spTree>
    <p:extLst>
      <p:ext uri="{BB962C8B-B14F-4D97-AF65-F5344CB8AC3E}">
        <p14:creationId xmlns:p14="http://schemas.microsoft.com/office/powerpoint/2010/main" val="1741362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000" b="1" dirty="0" smtClean="0">
                <a:latin typeface="Tahoma"/>
              </a:rPr>
              <a:t>State </a:t>
            </a:r>
            <a:r>
              <a:rPr lang="en-US" sz="4000" b="1" dirty="0">
                <a:latin typeface="Tahoma"/>
              </a:rPr>
              <a:t>Assessments cont.:</a:t>
            </a:r>
            <a:endParaRPr lang="en-US" sz="4000" dirty="0"/>
          </a:p>
        </p:txBody>
      </p:sp>
      <p:sp>
        <p:nvSpPr>
          <p:cNvPr id="3" name="Content Placeholder 2"/>
          <p:cNvSpPr>
            <a:spLocks noGrp="1"/>
          </p:cNvSpPr>
          <p:nvPr>
            <p:ph idx="1"/>
          </p:nvPr>
        </p:nvSpPr>
        <p:spPr/>
        <p:txBody>
          <a:bodyPr>
            <a:normAutofit fontScale="92500" lnSpcReduction="20000"/>
          </a:bodyPr>
          <a:lstStyle/>
          <a:p>
            <a:pPr marL="114300" indent="0">
              <a:buNone/>
            </a:pPr>
            <a:r>
              <a:rPr lang="en-US" sz="3000" b="1" dirty="0" smtClean="0"/>
              <a:t>Dynamic </a:t>
            </a:r>
            <a:r>
              <a:rPr lang="en-US" sz="3000" b="1" dirty="0"/>
              <a:t>Learning Maps (DLM) </a:t>
            </a:r>
          </a:p>
          <a:p>
            <a:pPr marL="114300" indent="0">
              <a:buNone/>
            </a:pPr>
            <a:r>
              <a:rPr lang="en-US" sz="2400" dirty="0"/>
              <a:t>Required Utah’s Alternate Assessment for students with significant cognitive disabilities used to map learning throughout the year culminating with summative assessment. </a:t>
            </a:r>
          </a:p>
          <a:p>
            <a:pPr marL="114300" indent="0">
              <a:buNone/>
            </a:pPr>
            <a:endParaRPr lang="en-US" sz="2400" dirty="0"/>
          </a:p>
          <a:p>
            <a:pPr marL="114300" indent="0">
              <a:buNone/>
            </a:pPr>
            <a:r>
              <a:rPr lang="en-US" sz="3000" b="1" dirty="0" smtClean="0"/>
              <a:t>Benchmark </a:t>
            </a:r>
            <a:r>
              <a:rPr lang="en-US" sz="3000" b="1" dirty="0"/>
              <a:t>reading assessment </a:t>
            </a:r>
          </a:p>
          <a:p>
            <a:pPr marL="114300" indent="0">
              <a:buNone/>
            </a:pPr>
            <a:r>
              <a:rPr lang="en-US" sz="2400" dirty="0" smtClean="0"/>
              <a:t>Required </a:t>
            </a:r>
            <a:r>
              <a:rPr lang="en-US" sz="2400" dirty="0"/>
              <a:t>LEA administered benchmark reading assessment (DIBELS) for grades 1-3 used to assess the acquisition of early literacy skills. </a:t>
            </a:r>
          </a:p>
          <a:p>
            <a:pPr marL="114300" indent="0">
              <a:buNone/>
            </a:pPr>
            <a:endParaRPr lang="en-US" sz="2400" dirty="0"/>
          </a:p>
          <a:p>
            <a:pPr marL="114300" indent="0">
              <a:buNone/>
            </a:pPr>
            <a:r>
              <a:rPr lang="en-US" sz="3000" b="1" dirty="0" smtClean="0"/>
              <a:t>WIDA </a:t>
            </a:r>
            <a:r>
              <a:rPr lang="en-US" sz="3000" b="1" dirty="0"/>
              <a:t>ACCESS </a:t>
            </a:r>
          </a:p>
          <a:p>
            <a:pPr marL="114300" indent="0">
              <a:buNone/>
            </a:pPr>
            <a:r>
              <a:rPr lang="en-US" sz="2400" dirty="0"/>
              <a:t>Required English language proficiency assessment for K-12 students who have been identified as English learners. </a:t>
            </a:r>
          </a:p>
          <a:p>
            <a:pPr marL="114300" indent="0">
              <a:buNone/>
            </a:pPr>
            <a:endParaRPr lang="en-US" sz="2400" dirty="0"/>
          </a:p>
        </p:txBody>
      </p:sp>
    </p:spTree>
    <p:extLst>
      <p:ext uri="{BB962C8B-B14F-4D97-AF65-F5344CB8AC3E}">
        <p14:creationId xmlns:p14="http://schemas.microsoft.com/office/powerpoint/2010/main" val="339284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000" b="1" dirty="0" smtClean="0">
                <a:latin typeface="Tahoma"/>
              </a:rPr>
              <a:t>State </a:t>
            </a:r>
            <a:r>
              <a:rPr lang="en-US" sz="4000" b="1" dirty="0">
                <a:latin typeface="Tahoma"/>
              </a:rPr>
              <a:t>Assessments cont.:</a:t>
            </a:r>
            <a:endParaRPr lang="en-US" sz="4000" dirty="0"/>
          </a:p>
        </p:txBody>
      </p:sp>
      <p:sp>
        <p:nvSpPr>
          <p:cNvPr id="3" name="Content Placeholder 2"/>
          <p:cNvSpPr>
            <a:spLocks noGrp="1"/>
          </p:cNvSpPr>
          <p:nvPr>
            <p:ph idx="1"/>
          </p:nvPr>
        </p:nvSpPr>
        <p:spPr/>
        <p:txBody>
          <a:bodyPr>
            <a:normAutofit/>
          </a:bodyPr>
          <a:lstStyle/>
          <a:p>
            <a:pPr marL="114300" indent="0">
              <a:buNone/>
            </a:pPr>
            <a:r>
              <a:rPr lang="en-US" b="1" dirty="0"/>
              <a:t>ACT</a:t>
            </a:r>
            <a:r>
              <a:rPr lang="en-US" sz="2000" dirty="0"/>
              <a:t> </a:t>
            </a:r>
          </a:p>
          <a:p>
            <a:pPr marL="114300" indent="0">
              <a:buNone/>
            </a:pPr>
            <a:r>
              <a:rPr lang="en-US" sz="2000" dirty="0"/>
              <a:t>National college admissions examination that consists of subject area tests in English, math, reading and science, administered statewide to all 11</a:t>
            </a:r>
            <a:r>
              <a:rPr lang="en-US" sz="2000" baseline="30000" dirty="0"/>
              <a:t>th </a:t>
            </a:r>
            <a:r>
              <a:rPr lang="en-US" sz="2000" dirty="0"/>
              <a:t>grade students annually. </a:t>
            </a:r>
          </a:p>
          <a:p>
            <a:pPr marL="114300" indent="0">
              <a:buNone/>
            </a:pPr>
            <a:endParaRPr lang="en-US" sz="2000" dirty="0"/>
          </a:p>
          <a:p>
            <a:pPr marL="114300" indent="0">
              <a:buNone/>
            </a:pPr>
            <a:r>
              <a:rPr lang="en-US" b="1" dirty="0"/>
              <a:t>National Assessment of Educational Progress (NAEP) </a:t>
            </a:r>
          </a:p>
          <a:p>
            <a:pPr marL="114300" indent="0">
              <a:buNone/>
            </a:pPr>
            <a:r>
              <a:rPr lang="en-US" sz="2000" dirty="0"/>
              <a:t>Informs the public about academic achievement of elementary and secondary students in the United States. The nation’s report card compares performance among states, urban districts, public and private schools and student demographic groups. NAEP is sponsored by the U.S. Department of Education and has been administered since 1969. </a:t>
            </a:r>
            <a:endParaRPr lang="en-US" sz="1600" dirty="0"/>
          </a:p>
          <a:p>
            <a:pPr marL="114300" indent="0">
              <a:buNone/>
            </a:pPr>
            <a:endParaRPr lang="en-US" dirty="0"/>
          </a:p>
        </p:txBody>
      </p:sp>
    </p:spTree>
    <p:extLst>
      <p:ext uri="{BB962C8B-B14F-4D97-AF65-F5344CB8AC3E}">
        <p14:creationId xmlns:p14="http://schemas.microsoft.com/office/powerpoint/2010/main" val="396518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4800" b="1" dirty="0">
                <a:latin typeface="Tahoma"/>
              </a:rPr>
              <a:t>Educator Obligation</a:t>
            </a:r>
            <a:endParaRPr lang="en-US" dirty="0"/>
          </a:p>
        </p:txBody>
      </p:sp>
      <p:sp>
        <p:nvSpPr>
          <p:cNvPr id="3" name="Content Placeholder 2"/>
          <p:cNvSpPr>
            <a:spLocks noGrp="1"/>
          </p:cNvSpPr>
          <p:nvPr>
            <p:ph idx="1"/>
          </p:nvPr>
        </p:nvSpPr>
        <p:spPr/>
        <p:txBody>
          <a:bodyPr/>
          <a:lstStyle/>
          <a:p>
            <a:endParaRPr lang="en-US" sz="1050" dirty="0">
              <a:solidFill>
                <a:srgbClr val="000000"/>
              </a:solidFill>
              <a:latin typeface="Arial"/>
            </a:endParaRPr>
          </a:p>
          <a:p>
            <a:endParaRPr lang="en-US" sz="1050" dirty="0">
              <a:latin typeface="Arial"/>
            </a:endParaRPr>
          </a:p>
          <a:p>
            <a:r>
              <a:rPr lang="en-US" sz="2400" dirty="0">
                <a:latin typeface="Arial"/>
              </a:rPr>
              <a:t>Educators must provide students with an opportunity to demonstrate their understanding</a:t>
            </a:r>
            <a:r>
              <a:rPr lang="en-US" sz="2400" dirty="0" smtClean="0">
                <a:latin typeface="Arial"/>
              </a:rPr>
              <a:t>.</a:t>
            </a:r>
          </a:p>
          <a:p>
            <a:endParaRPr lang="en-US" sz="2400" dirty="0">
              <a:latin typeface="Arial"/>
            </a:endParaRPr>
          </a:p>
          <a:p>
            <a:r>
              <a:rPr lang="en-US" sz="2400" dirty="0" smtClean="0">
                <a:latin typeface="Arial"/>
              </a:rPr>
              <a:t>Educators </a:t>
            </a:r>
            <a:r>
              <a:rPr lang="en-US" sz="2400" dirty="0">
                <a:latin typeface="Arial"/>
              </a:rPr>
              <a:t>must conduct testing in a fair and ethical </a:t>
            </a:r>
            <a:r>
              <a:rPr lang="en-US" sz="2400" dirty="0" smtClean="0">
                <a:latin typeface="Arial"/>
              </a:rPr>
              <a:t>manner (see </a:t>
            </a:r>
            <a:r>
              <a:rPr lang="en-US" sz="2400" dirty="0">
                <a:latin typeface="Arial"/>
                <a:hlinkClick r:id="rId2"/>
              </a:rPr>
              <a:t>Utah Code 53A-1-608</a:t>
            </a:r>
            <a:r>
              <a:rPr lang="en-US" sz="2400" dirty="0">
                <a:latin typeface="Arial"/>
              </a:rPr>
              <a:t>; </a:t>
            </a:r>
            <a:r>
              <a:rPr lang="en-US" sz="2400" dirty="0" smtClean="0">
                <a:latin typeface="Arial"/>
                <a:hlinkClick r:id="rId3"/>
              </a:rPr>
              <a:t>R277-404</a:t>
            </a:r>
            <a:r>
              <a:rPr lang="en-US" sz="2400" dirty="0" smtClean="0">
                <a:latin typeface="Arial"/>
              </a:rPr>
              <a:t>).</a:t>
            </a:r>
          </a:p>
          <a:p>
            <a:pPr marL="114300" indent="0">
              <a:buNone/>
            </a:pPr>
            <a:endParaRPr lang="en-US" sz="2400" dirty="0">
              <a:latin typeface="Arial"/>
            </a:endParaRPr>
          </a:p>
          <a:p>
            <a:r>
              <a:rPr lang="en-US" sz="2400" dirty="0" smtClean="0">
                <a:latin typeface="Arial"/>
              </a:rPr>
              <a:t>Educators </a:t>
            </a:r>
            <a:r>
              <a:rPr lang="en-US" sz="2400" dirty="0">
                <a:latin typeface="Arial"/>
              </a:rPr>
              <a:t>are accountable to their district/charter school and to the Utah State Board of Education.</a:t>
            </a:r>
          </a:p>
          <a:p>
            <a:endParaRPr lang="en-US" dirty="0"/>
          </a:p>
        </p:txBody>
      </p:sp>
    </p:spTree>
    <p:extLst>
      <p:ext uri="{BB962C8B-B14F-4D97-AF65-F5344CB8AC3E}">
        <p14:creationId xmlns:p14="http://schemas.microsoft.com/office/powerpoint/2010/main" val="2949777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3600" b="1" dirty="0">
                <a:latin typeface="Tahoma"/>
              </a:rPr>
              <a:t>Appropriate Teaching Practices</a:t>
            </a:r>
            <a:endParaRPr lang="en-US" sz="3600" dirty="0"/>
          </a:p>
        </p:txBody>
      </p:sp>
      <p:sp>
        <p:nvSpPr>
          <p:cNvPr id="3" name="Content Placeholder 2"/>
          <p:cNvSpPr>
            <a:spLocks noGrp="1"/>
          </p:cNvSpPr>
          <p:nvPr>
            <p:ph idx="1"/>
          </p:nvPr>
        </p:nvSpPr>
        <p:spPr/>
        <p:txBody>
          <a:bodyPr>
            <a:normAutofit fontScale="92500" lnSpcReduction="20000"/>
          </a:bodyPr>
          <a:lstStyle/>
          <a:p>
            <a:pPr marL="114300" marR="33910" indent="0">
              <a:buNone/>
            </a:pPr>
            <a:r>
              <a:rPr lang="en-US" sz="2400" b="1" dirty="0" smtClean="0">
                <a:latin typeface="Arial"/>
              </a:rPr>
              <a:t>Ethical </a:t>
            </a:r>
            <a:r>
              <a:rPr lang="en-US" sz="2400" b="1" dirty="0">
                <a:latin typeface="Arial"/>
              </a:rPr>
              <a:t>testing begins with ethical </a:t>
            </a:r>
            <a:r>
              <a:rPr lang="en-US" sz="2400" b="1" dirty="0" smtClean="0">
                <a:latin typeface="Arial"/>
              </a:rPr>
              <a:t>teaching. Licensed Utah Educators should:</a:t>
            </a:r>
          </a:p>
          <a:p>
            <a:endParaRPr lang="en-US" sz="2400" dirty="0"/>
          </a:p>
          <a:p>
            <a:r>
              <a:rPr lang="en-US" sz="2400" dirty="0"/>
              <a:t>Ensure students are enrolled in appropriate courses and receive appropriate instruction. </a:t>
            </a:r>
          </a:p>
          <a:p>
            <a:endParaRPr lang="en-US" sz="2400" dirty="0"/>
          </a:p>
          <a:p>
            <a:r>
              <a:rPr lang="en-US" sz="2400" dirty="0" smtClean="0"/>
              <a:t>Provide </a:t>
            </a:r>
            <a:r>
              <a:rPr lang="en-US" sz="2400" dirty="0"/>
              <a:t>instruction to the intended depth and breadth of the course curriculum. </a:t>
            </a:r>
          </a:p>
          <a:p>
            <a:endParaRPr lang="en-US" sz="2400" dirty="0"/>
          </a:p>
          <a:p>
            <a:r>
              <a:rPr lang="en-US" sz="2400" dirty="0" smtClean="0"/>
              <a:t>Provide </a:t>
            </a:r>
            <a:r>
              <a:rPr lang="en-US" sz="2400" dirty="0"/>
              <a:t>accommodations throughout instruction to eligible students as identified by an ELL, IEP, or 504 team. </a:t>
            </a:r>
          </a:p>
          <a:p>
            <a:endParaRPr lang="en-US" sz="2400" dirty="0"/>
          </a:p>
          <a:p>
            <a:r>
              <a:rPr lang="en-US" sz="2400" dirty="0" smtClean="0"/>
              <a:t>Use </a:t>
            </a:r>
            <a:r>
              <a:rPr lang="en-US" sz="2400" dirty="0"/>
              <a:t>a variety of assessment methods to inform instructional practices. </a:t>
            </a:r>
          </a:p>
          <a:p>
            <a:endParaRPr lang="en-US" dirty="0"/>
          </a:p>
        </p:txBody>
      </p:sp>
    </p:spTree>
    <p:extLst>
      <p:ext uri="{BB962C8B-B14F-4D97-AF65-F5344CB8AC3E}">
        <p14:creationId xmlns:p14="http://schemas.microsoft.com/office/powerpoint/2010/main" val="118261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solidFill>
                  <a:srgbClr val="000000"/>
                </a:solidFill>
                <a:latin typeface="Tahoma"/>
              </a:rPr>
              <a:t/>
            </a:r>
            <a:br>
              <a:rPr lang="en-US" sz="1600" dirty="0">
                <a:solidFill>
                  <a:srgbClr val="000000"/>
                </a:solidFill>
                <a:latin typeface="Tahoma"/>
              </a:rPr>
            </a:br>
            <a:r>
              <a:rPr lang="en-US" sz="3600" b="1" dirty="0">
                <a:latin typeface="Tahoma"/>
              </a:rPr>
              <a:t>Appropriate Teaching Practices</a:t>
            </a:r>
            <a:endParaRPr lang="en-US" sz="3600" dirty="0"/>
          </a:p>
        </p:txBody>
      </p:sp>
      <p:sp>
        <p:nvSpPr>
          <p:cNvPr id="3" name="Content Placeholder 2"/>
          <p:cNvSpPr>
            <a:spLocks noGrp="1"/>
          </p:cNvSpPr>
          <p:nvPr>
            <p:ph idx="1"/>
          </p:nvPr>
        </p:nvSpPr>
        <p:spPr/>
        <p:txBody>
          <a:bodyPr>
            <a:normAutofit fontScale="85000" lnSpcReduction="10000"/>
          </a:bodyPr>
          <a:lstStyle/>
          <a:p>
            <a:pPr marL="114300" marR="33910" indent="0">
              <a:buNone/>
            </a:pPr>
            <a:r>
              <a:rPr lang="en-US" sz="2400" b="1" dirty="0" smtClean="0">
                <a:latin typeface="Arial"/>
              </a:rPr>
              <a:t>Ethical </a:t>
            </a:r>
            <a:r>
              <a:rPr lang="en-US" sz="2400" b="1" dirty="0">
                <a:latin typeface="Arial"/>
              </a:rPr>
              <a:t>testing begins with ethical </a:t>
            </a:r>
            <a:r>
              <a:rPr lang="en-US" sz="2400" b="1" dirty="0" smtClean="0">
                <a:latin typeface="Arial"/>
              </a:rPr>
              <a:t>teaching. Licensed Utah educators should:</a:t>
            </a:r>
          </a:p>
          <a:p>
            <a:r>
              <a:rPr lang="en-US" sz="2400" dirty="0" smtClean="0"/>
              <a:t>Introduce </a:t>
            </a:r>
            <a:r>
              <a:rPr lang="en-US" sz="2400" dirty="0"/>
              <a:t>students to various test-taking strategies throughout the year. </a:t>
            </a:r>
          </a:p>
          <a:p>
            <a:endParaRPr lang="en-US" sz="1600" dirty="0"/>
          </a:p>
          <a:p>
            <a:r>
              <a:rPr lang="en-US" sz="2400" dirty="0" smtClean="0"/>
              <a:t>Use </a:t>
            </a:r>
            <a:r>
              <a:rPr lang="en-US" sz="2400" dirty="0"/>
              <a:t>the science reference sheets provided for specific assessments as instructional tools throughout the year. </a:t>
            </a:r>
          </a:p>
          <a:p>
            <a:endParaRPr lang="en-US" sz="1600" dirty="0"/>
          </a:p>
          <a:p>
            <a:r>
              <a:rPr lang="en-US" sz="2400" dirty="0" smtClean="0"/>
              <a:t>Provide </a:t>
            </a:r>
            <a:r>
              <a:rPr lang="en-US" sz="2400" dirty="0"/>
              <a:t>students with opportunities to engage with available training tests to ensure that they can successfully navigate online testing systems, and to ensure that local technology configurations can successfully support testing. </a:t>
            </a:r>
            <a:endParaRPr lang="en-US" sz="2400" dirty="0" smtClean="0"/>
          </a:p>
          <a:p>
            <a:endParaRPr lang="en-US" sz="2100" dirty="0"/>
          </a:p>
          <a:p>
            <a:pPr marL="114300" indent="0">
              <a:buNone/>
            </a:pPr>
            <a:r>
              <a:rPr lang="en-US" sz="2400" b="1" dirty="0"/>
              <a:t>Educators may also: </a:t>
            </a:r>
          </a:p>
          <a:p>
            <a:r>
              <a:rPr lang="en-US" sz="2400" dirty="0" smtClean="0"/>
              <a:t>Use </a:t>
            </a:r>
            <a:r>
              <a:rPr lang="en-US" sz="2400" dirty="0"/>
              <a:t>formative assessments throughout the year using high-quality, non-secure test questions aligned to Utah Standards. </a:t>
            </a:r>
          </a:p>
          <a:p>
            <a:pPr marL="114300" marR="33910" indent="0">
              <a:buNone/>
            </a:pPr>
            <a:endParaRPr lang="en-US" sz="2400" dirty="0">
              <a:latin typeface="Arial"/>
            </a:endParaRPr>
          </a:p>
          <a:p>
            <a:endParaRPr lang="en-US" dirty="0"/>
          </a:p>
        </p:txBody>
      </p:sp>
    </p:spTree>
    <p:extLst>
      <p:ext uri="{BB962C8B-B14F-4D97-AF65-F5344CB8AC3E}">
        <p14:creationId xmlns:p14="http://schemas.microsoft.com/office/powerpoint/2010/main" val="31269785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81b88642de2b8e81c6d1376ce9eec39e08156a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10377</TotalTime>
  <Words>1957</Words>
  <Application>Microsoft Office PowerPoint</Application>
  <PresentationFormat>On-screen Show (4:3)</PresentationFormat>
  <Paragraphs>218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Adjacency</vt:lpstr>
      <vt:lpstr>Testing Ethics Policy Adopted by the Utah State Board of Education August 8, 2014</vt:lpstr>
      <vt:lpstr> Purpose of Testing</vt:lpstr>
      <vt:lpstr> Purpose of Tests</vt:lpstr>
      <vt:lpstr> State Assessments</vt:lpstr>
      <vt:lpstr> State Assessments cont.:</vt:lpstr>
      <vt:lpstr> State Assessments cont.:</vt:lpstr>
      <vt:lpstr> Educator Obligation</vt:lpstr>
      <vt:lpstr> Appropriate Teaching Practices</vt:lpstr>
      <vt:lpstr> Appropriate Teaching Practices</vt:lpstr>
      <vt:lpstr> Appropriate Testing Practices</vt:lpstr>
      <vt:lpstr> Appropriate Testing Practices</vt:lpstr>
      <vt:lpstr>Appropriate Testing Practices</vt:lpstr>
      <vt:lpstr> Appropriate Testing Practices</vt:lpstr>
      <vt:lpstr> Appropriate Testing Practices</vt:lpstr>
      <vt:lpstr> Appropriate Testing Practices</vt:lpstr>
      <vt:lpstr> Accommodations</vt:lpstr>
      <vt:lpstr>After Testing is Complete</vt:lpstr>
      <vt:lpstr>After Testing is Complete</vt:lpstr>
      <vt:lpstr> Test Results</vt:lpstr>
      <vt:lpstr> Use of Data</vt:lpstr>
      <vt:lpstr> Accountability for Practices</vt:lpstr>
      <vt:lpstr> Unethical Practices</vt:lpstr>
      <vt:lpstr> Unethical Practices</vt:lpstr>
      <vt:lpstr> Unethical Practices</vt:lpstr>
      <vt:lpstr>Unethical Practices</vt:lpstr>
      <vt:lpstr> Is It Appropriate?</vt:lpstr>
      <vt:lpstr> Is It Appropriate?</vt:lpstr>
      <vt:lpstr> Ethics Violations</vt:lpstr>
      <vt:lpstr> Ethics Violations</vt:lpstr>
      <vt:lpstr> Ethics Violations</vt:lpstr>
      <vt:lpstr> Ethics Violations</vt:lpstr>
      <vt:lpstr> Standard Testing Administration and Testing Ethics</vt:lpstr>
    </vt:vector>
  </TitlesOfParts>
  <Company>Utah State Office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Test Administration Testing Ethics</dc:title>
  <dc:creator>Kennett, Daron</dc:creator>
  <cp:lastModifiedBy>Nadine Troxel</cp:lastModifiedBy>
  <cp:revision>38</cp:revision>
  <dcterms:created xsi:type="dcterms:W3CDTF">2013-08-28T14:30:23Z</dcterms:created>
  <dcterms:modified xsi:type="dcterms:W3CDTF">2016-06-29T18:15:01Z</dcterms:modified>
</cp:coreProperties>
</file>