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60" r:id="rId4"/>
    <p:sldId id="261" r:id="rId5"/>
    <p:sldId id="259" r:id="rId6"/>
    <p:sldId id="278" r:id="rId7"/>
    <p:sldId id="282" r:id="rId8"/>
    <p:sldId id="267" r:id="rId9"/>
    <p:sldId id="274" r:id="rId10"/>
    <p:sldId id="275" r:id="rId11"/>
    <p:sldId id="270" r:id="rId12"/>
    <p:sldId id="271" r:id="rId13"/>
    <p:sldId id="269" r:id="rId14"/>
    <p:sldId id="276" r:id="rId15"/>
    <p:sldId id="279" r:id="rId16"/>
    <p:sldId id="280" r:id="rId17"/>
    <p:sldId id="277"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9"/>
    <p:restoredTop sz="94676"/>
  </p:normalViewPr>
  <p:slideViewPr>
    <p:cSldViewPr snapToGrid="0" snapToObjects="1">
      <p:cViewPr varScale="1">
        <p:scale>
          <a:sx n="108" d="100"/>
          <a:sy n="108" d="100"/>
        </p:scale>
        <p:origin x="6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418FE-53B5-7F4C-847D-546A61E95D35}" type="datetimeFigureOut">
              <a:rPr lang="en-US" smtClean="0"/>
              <a:t>5/8/18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D8BB4-CB06-974E-BDE8-B6A27558D4AF}" type="slidenum">
              <a:rPr lang="en-US" smtClean="0"/>
              <a:t>‹#›</a:t>
            </a:fld>
            <a:endParaRPr lang="en-US"/>
          </a:p>
        </p:txBody>
      </p:sp>
    </p:spTree>
    <p:extLst>
      <p:ext uri="{BB962C8B-B14F-4D97-AF65-F5344CB8AC3E}">
        <p14:creationId xmlns:p14="http://schemas.microsoft.com/office/powerpoint/2010/main" val="164675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Predicting ACT scores from SAGE become less reliable at the two extremes – the highest and lowest achieving students, but for the 70-80% of students in the middle, this is a reliable predictor.</a:t>
            </a:r>
          </a:p>
        </p:txBody>
      </p:sp>
      <p:sp>
        <p:nvSpPr>
          <p:cNvPr id="4" name="Slide Number Placeholder 3"/>
          <p:cNvSpPr>
            <a:spLocks noGrp="1"/>
          </p:cNvSpPr>
          <p:nvPr>
            <p:ph type="sldNum" sz="quarter" idx="10"/>
          </p:nvPr>
        </p:nvSpPr>
        <p:spPr/>
        <p:txBody>
          <a:bodyPr/>
          <a:lstStyle/>
          <a:p>
            <a:fld id="{8B2CDF7E-5B00-BE43-B849-6939A7EF93A6}" type="slidenum">
              <a:rPr lang="en-US" smtClean="0"/>
              <a:t>8</a:t>
            </a:fld>
            <a:endParaRPr lang="en-US"/>
          </a:p>
        </p:txBody>
      </p:sp>
    </p:spTree>
    <p:extLst>
      <p:ext uri="{BB962C8B-B14F-4D97-AF65-F5344CB8AC3E}">
        <p14:creationId xmlns:p14="http://schemas.microsoft.com/office/powerpoint/2010/main" val="354848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They all have somewhat of a correlation that probably translates to good standardized test-taking skills</a:t>
            </a:r>
          </a:p>
          <a:p>
            <a:pPr marL="171450" indent="-171450">
              <a:buFontTx/>
              <a:buChar char="-"/>
            </a:pPr>
            <a:r>
              <a:rPr lang="en-US" dirty="0"/>
              <a:t>They would also have some correlation based on similar skill sets used from one test to another:</a:t>
            </a:r>
          </a:p>
          <a:p>
            <a:pPr marL="628650" lvl="1" indent="-171450">
              <a:buFontTx/>
              <a:buChar char="-"/>
            </a:pPr>
            <a:r>
              <a:rPr lang="en-US" dirty="0"/>
              <a:t>Like reading skills used on the ACT science</a:t>
            </a:r>
          </a:p>
          <a:p>
            <a:pPr marL="628650" lvl="1" indent="-171450">
              <a:buFontTx/>
              <a:buChar char="-"/>
            </a:pPr>
            <a:r>
              <a:rPr lang="en-US" dirty="0"/>
              <a:t>Like calculation skills used on the ACT science</a:t>
            </a:r>
          </a:p>
          <a:p>
            <a:pPr marL="171450" lvl="0" indent="-171450">
              <a:buFontTx/>
              <a:buChar char="-"/>
            </a:pPr>
            <a:r>
              <a:rPr lang="en-US" dirty="0"/>
              <a:t>Less of a correlation between SAGE and ACT science because SAGE asks for more content knowledge specific to the content that is being tested at the 9</a:t>
            </a:r>
            <a:r>
              <a:rPr lang="en-US" baseline="30000" dirty="0"/>
              <a:t>th</a:t>
            </a:r>
            <a:r>
              <a:rPr lang="en-US" dirty="0"/>
              <a:t> grade level (earth systems and biology) while ACT asks for more science reasoning skills (i.e., determining what has changed with new evidence, determining which experiment might be better, analyzing and predicting, etc.) that are translatable across science contents.</a:t>
            </a:r>
          </a:p>
        </p:txBody>
      </p:sp>
      <p:sp>
        <p:nvSpPr>
          <p:cNvPr id="4" name="Slide Number Placeholder 3"/>
          <p:cNvSpPr>
            <a:spLocks noGrp="1"/>
          </p:cNvSpPr>
          <p:nvPr>
            <p:ph type="sldNum" sz="quarter" idx="10"/>
          </p:nvPr>
        </p:nvSpPr>
        <p:spPr/>
        <p:txBody>
          <a:bodyPr/>
          <a:lstStyle/>
          <a:p>
            <a:fld id="{8B2CDF7E-5B00-BE43-B849-6939A7EF93A6}" type="slidenum">
              <a:rPr lang="en-US" smtClean="0"/>
              <a:t>9</a:t>
            </a:fld>
            <a:endParaRPr lang="en-US"/>
          </a:p>
        </p:txBody>
      </p:sp>
    </p:spTree>
    <p:extLst>
      <p:ext uri="{BB962C8B-B14F-4D97-AF65-F5344CB8AC3E}">
        <p14:creationId xmlns:p14="http://schemas.microsoft.com/office/powerpoint/2010/main" val="306979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You’ll also notice that ACT Science has a higher correlation with the other three ACT tests.  The same kind of reasoning, analyzing, predicting, and evaluating skills used in the other tests are used even more in the ACT science.</a:t>
            </a:r>
          </a:p>
          <a:p>
            <a:pPr marL="171450" indent="-171450">
              <a:buFontTx/>
              <a:buChar char="-"/>
            </a:pPr>
            <a:r>
              <a:rPr lang="en-US" dirty="0"/>
              <a:t>If we focused on those same skill sets in our instruction, we could positively effect the learning outcomes as measured by SAGE, the new CAT, Aspire as well.</a:t>
            </a:r>
          </a:p>
        </p:txBody>
      </p:sp>
      <p:sp>
        <p:nvSpPr>
          <p:cNvPr id="4" name="Slide Number Placeholder 3"/>
          <p:cNvSpPr>
            <a:spLocks noGrp="1"/>
          </p:cNvSpPr>
          <p:nvPr>
            <p:ph type="sldNum" sz="quarter" idx="10"/>
          </p:nvPr>
        </p:nvSpPr>
        <p:spPr/>
        <p:txBody>
          <a:bodyPr/>
          <a:lstStyle/>
          <a:p>
            <a:fld id="{8B2CDF7E-5B00-BE43-B849-6939A7EF93A6}" type="slidenum">
              <a:rPr lang="en-US" smtClean="0"/>
              <a:t>10</a:t>
            </a:fld>
            <a:endParaRPr lang="en-US"/>
          </a:p>
        </p:txBody>
      </p:sp>
    </p:spTree>
    <p:extLst>
      <p:ext uri="{BB962C8B-B14F-4D97-AF65-F5344CB8AC3E}">
        <p14:creationId xmlns:p14="http://schemas.microsoft.com/office/powerpoint/2010/main" val="122645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CDF7E-5B00-BE43-B849-6939A7EF93A6}" type="slidenum">
              <a:rPr lang="en-US" smtClean="0"/>
              <a:t>14</a:t>
            </a:fld>
            <a:endParaRPr lang="en-US"/>
          </a:p>
        </p:txBody>
      </p:sp>
    </p:spTree>
    <p:extLst>
      <p:ext uri="{BB962C8B-B14F-4D97-AF65-F5344CB8AC3E}">
        <p14:creationId xmlns:p14="http://schemas.microsoft.com/office/powerpoint/2010/main" val="365335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5/8/18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5/8/18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5/8/18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5/8/18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5/8/18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35B3-3C5A-5C4B-812B-3F7FDAE2E4E5}"/>
              </a:ext>
            </a:extLst>
          </p:cNvPr>
          <p:cNvSpPr>
            <a:spLocks noGrp="1"/>
          </p:cNvSpPr>
          <p:nvPr>
            <p:ph type="ctrTitle"/>
          </p:nvPr>
        </p:nvSpPr>
        <p:spPr>
          <a:xfrm>
            <a:off x="1341912" y="1788454"/>
            <a:ext cx="9571511" cy="2098226"/>
          </a:xfrm>
        </p:spPr>
        <p:txBody>
          <a:bodyPr/>
          <a:lstStyle/>
          <a:p>
            <a:r>
              <a:rPr lang="en-US" dirty="0"/>
              <a:t>Assessment updates and trainings</a:t>
            </a:r>
          </a:p>
        </p:txBody>
      </p:sp>
      <p:sp>
        <p:nvSpPr>
          <p:cNvPr id="3" name="Subtitle 2">
            <a:extLst>
              <a:ext uri="{FF2B5EF4-FFF2-40B4-BE49-F238E27FC236}">
                <a16:creationId xmlns:a16="http://schemas.microsoft.com/office/drawing/2014/main" id="{881190C3-331C-C84C-9F45-5487FBC5FD4C}"/>
              </a:ext>
            </a:extLst>
          </p:cNvPr>
          <p:cNvSpPr>
            <a:spLocks noGrp="1"/>
          </p:cNvSpPr>
          <p:nvPr>
            <p:ph type="subTitle" idx="1"/>
          </p:nvPr>
        </p:nvSpPr>
        <p:spPr>
          <a:xfrm>
            <a:off x="6228936" y="3956279"/>
            <a:ext cx="4423230" cy="1482620"/>
          </a:xfrm>
        </p:spPr>
        <p:txBody>
          <a:bodyPr>
            <a:normAutofit/>
          </a:bodyPr>
          <a:lstStyle/>
          <a:p>
            <a:r>
              <a:rPr lang="en-US" dirty="0"/>
              <a:t>Principals Meeting</a:t>
            </a:r>
          </a:p>
          <a:p>
            <a:r>
              <a:rPr lang="en-US" dirty="0"/>
              <a:t>Tuesday, May 8, 2018</a:t>
            </a:r>
          </a:p>
          <a:p>
            <a:r>
              <a:rPr lang="en-US" dirty="0"/>
              <a:t>Elementary Schools</a:t>
            </a:r>
          </a:p>
        </p:txBody>
      </p:sp>
      <p:pic>
        <p:nvPicPr>
          <p:cNvPr id="5" name="Picture 4">
            <a:extLst>
              <a:ext uri="{FF2B5EF4-FFF2-40B4-BE49-F238E27FC236}">
                <a16:creationId xmlns:a16="http://schemas.microsoft.com/office/drawing/2014/main" id="{AA66F412-7C31-EE4C-B9AF-62A2E263A110}"/>
              </a:ext>
            </a:extLst>
          </p:cNvPr>
          <p:cNvPicPr>
            <a:picLocks noChangeAspect="1"/>
          </p:cNvPicPr>
          <p:nvPr/>
        </p:nvPicPr>
        <p:blipFill>
          <a:blip r:embed="rId2"/>
          <a:stretch>
            <a:fillRect/>
          </a:stretch>
        </p:blipFill>
        <p:spPr>
          <a:xfrm>
            <a:off x="1520041" y="3886680"/>
            <a:ext cx="4530766" cy="1824229"/>
          </a:xfrm>
          <a:prstGeom prst="rect">
            <a:avLst/>
          </a:prstGeom>
        </p:spPr>
      </p:pic>
    </p:spTree>
    <p:extLst>
      <p:ext uri="{BB962C8B-B14F-4D97-AF65-F5344CB8AC3E}">
        <p14:creationId xmlns:p14="http://schemas.microsoft.com/office/powerpoint/2010/main" val="510150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D2AE-EDAF-EA44-986B-10BBC42A4CBE}"/>
              </a:ext>
            </a:extLst>
          </p:cNvPr>
          <p:cNvSpPr>
            <a:spLocks noGrp="1"/>
          </p:cNvSpPr>
          <p:nvPr>
            <p:ph type="title"/>
          </p:nvPr>
        </p:nvSpPr>
        <p:spPr>
          <a:xfrm>
            <a:off x="1371600" y="270163"/>
            <a:ext cx="9601200" cy="1485900"/>
          </a:xfrm>
        </p:spPr>
        <p:txBody>
          <a:bodyPr/>
          <a:lstStyle/>
          <a:p>
            <a:r>
              <a:rPr lang="en-US" dirty="0"/>
              <a:t>9</a:t>
            </a:r>
            <a:r>
              <a:rPr lang="en-US" baseline="30000" dirty="0"/>
              <a:t>th</a:t>
            </a:r>
            <a:r>
              <a:rPr lang="en-US" dirty="0"/>
              <a:t> Grade SAGE and the ACT</a:t>
            </a:r>
          </a:p>
        </p:txBody>
      </p:sp>
      <p:graphicFrame>
        <p:nvGraphicFramePr>
          <p:cNvPr id="8" name="Table 7">
            <a:extLst>
              <a:ext uri="{FF2B5EF4-FFF2-40B4-BE49-F238E27FC236}">
                <a16:creationId xmlns:a16="http://schemas.microsoft.com/office/drawing/2014/main" id="{700F1FA0-47B4-A241-8356-AD3E8789A85F}"/>
              </a:ext>
            </a:extLst>
          </p:cNvPr>
          <p:cNvGraphicFramePr>
            <a:graphicFrameLocks noGrp="1"/>
          </p:cNvGraphicFramePr>
          <p:nvPr>
            <p:extLst/>
          </p:nvPr>
        </p:nvGraphicFramePr>
        <p:xfrm>
          <a:off x="1425038" y="1414463"/>
          <a:ext cx="10362149" cy="4742152"/>
        </p:xfrm>
        <a:graphic>
          <a:graphicData uri="http://schemas.openxmlformats.org/drawingml/2006/table">
            <a:tbl>
              <a:tblPr firstRow="1" bandRow="1">
                <a:tableStyleId>{5C22544A-7EE6-4342-B048-85BDC9FD1C3A}</a:tableStyleId>
              </a:tblPr>
              <a:tblGrid>
                <a:gridCol w="2358548">
                  <a:extLst>
                    <a:ext uri="{9D8B030D-6E8A-4147-A177-3AD203B41FA5}">
                      <a16:colId xmlns:a16="http://schemas.microsoft.com/office/drawing/2014/main" val="4069742470"/>
                    </a:ext>
                  </a:extLst>
                </a:gridCol>
                <a:gridCol w="1997679">
                  <a:extLst>
                    <a:ext uri="{9D8B030D-6E8A-4147-A177-3AD203B41FA5}">
                      <a16:colId xmlns:a16="http://schemas.microsoft.com/office/drawing/2014/main" val="2293775353"/>
                    </a:ext>
                  </a:extLst>
                </a:gridCol>
                <a:gridCol w="2062119">
                  <a:extLst>
                    <a:ext uri="{9D8B030D-6E8A-4147-A177-3AD203B41FA5}">
                      <a16:colId xmlns:a16="http://schemas.microsoft.com/office/drawing/2014/main" val="2433714474"/>
                    </a:ext>
                  </a:extLst>
                </a:gridCol>
                <a:gridCol w="1984790">
                  <a:extLst>
                    <a:ext uri="{9D8B030D-6E8A-4147-A177-3AD203B41FA5}">
                      <a16:colId xmlns:a16="http://schemas.microsoft.com/office/drawing/2014/main" val="1380540184"/>
                    </a:ext>
                  </a:extLst>
                </a:gridCol>
                <a:gridCol w="1959013">
                  <a:extLst>
                    <a:ext uri="{9D8B030D-6E8A-4147-A177-3AD203B41FA5}">
                      <a16:colId xmlns:a16="http://schemas.microsoft.com/office/drawing/2014/main" val="3869116798"/>
                    </a:ext>
                  </a:extLst>
                </a:gridCol>
              </a:tblGrid>
              <a:tr h="592769">
                <a:tc>
                  <a:txBody>
                    <a:bodyPr/>
                    <a:lstStyle/>
                    <a:p>
                      <a:endParaRPr lang="en-US" sz="2400" dirty="0"/>
                    </a:p>
                  </a:txBody>
                  <a:tcPr/>
                </a:tc>
                <a:tc>
                  <a:txBody>
                    <a:bodyPr/>
                    <a:lstStyle/>
                    <a:p>
                      <a:r>
                        <a:rPr lang="en-US" sz="2400" dirty="0"/>
                        <a:t>ACT English</a:t>
                      </a:r>
                    </a:p>
                  </a:txBody>
                  <a:tcPr/>
                </a:tc>
                <a:tc>
                  <a:txBody>
                    <a:bodyPr/>
                    <a:lstStyle/>
                    <a:p>
                      <a:r>
                        <a:rPr lang="en-US" sz="2400" dirty="0"/>
                        <a:t>ACT Reading</a:t>
                      </a:r>
                    </a:p>
                  </a:txBody>
                  <a:tcPr/>
                </a:tc>
                <a:tc>
                  <a:txBody>
                    <a:bodyPr/>
                    <a:lstStyle/>
                    <a:p>
                      <a:r>
                        <a:rPr lang="en-US" sz="2400" dirty="0"/>
                        <a:t>ACT Math</a:t>
                      </a:r>
                    </a:p>
                  </a:txBody>
                  <a:tcPr/>
                </a:tc>
                <a:tc>
                  <a:txBody>
                    <a:bodyPr/>
                    <a:lstStyle/>
                    <a:p>
                      <a:r>
                        <a:rPr lang="en-US" sz="2400" dirty="0"/>
                        <a:t>ACT Science</a:t>
                      </a:r>
                    </a:p>
                  </a:txBody>
                  <a:tcPr/>
                </a:tc>
                <a:extLst>
                  <a:ext uri="{0D108BD9-81ED-4DB2-BD59-A6C34878D82A}">
                    <a16:rowId xmlns:a16="http://schemas.microsoft.com/office/drawing/2014/main" val="1377673784"/>
                  </a:ext>
                </a:extLst>
              </a:tr>
              <a:tr h="592769">
                <a:tc>
                  <a:txBody>
                    <a:bodyPr/>
                    <a:lstStyle/>
                    <a:p>
                      <a:r>
                        <a:rPr lang="en-US" sz="2400" dirty="0"/>
                        <a:t>SAGE ELA</a:t>
                      </a:r>
                    </a:p>
                  </a:txBody>
                  <a:tcPr/>
                </a:tc>
                <a:tc>
                  <a:txBody>
                    <a:bodyPr/>
                    <a:lstStyle/>
                    <a:p>
                      <a:r>
                        <a:rPr lang="en-US" sz="2400" dirty="0"/>
                        <a:t>.783</a:t>
                      </a:r>
                    </a:p>
                  </a:txBody>
                  <a:tcPr>
                    <a:solidFill>
                      <a:schemeClr val="bg1">
                        <a:lumMod val="85000"/>
                      </a:schemeClr>
                    </a:solidFill>
                  </a:tcPr>
                </a:tc>
                <a:tc>
                  <a:txBody>
                    <a:bodyPr/>
                    <a:lstStyle/>
                    <a:p>
                      <a:r>
                        <a:rPr lang="en-US" sz="2400" dirty="0"/>
                        <a:t>.685</a:t>
                      </a:r>
                    </a:p>
                  </a:txBody>
                  <a:tcPr/>
                </a:tc>
                <a:tc>
                  <a:txBody>
                    <a:bodyPr/>
                    <a:lstStyle/>
                    <a:p>
                      <a:r>
                        <a:rPr lang="en-US" sz="2400" dirty="0"/>
                        <a:t>.626</a:t>
                      </a:r>
                    </a:p>
                  </a:txBody>
                  <a:tcPr/>
                </a:tc>
                <a:tc>
                  <a:txBody>
                    <a:bodyPr/>
                    <a:lstStyle/>
                    <a:p>
                      <a:r>
                        <a:rPr lang="en-US" sz="2400" dirty="0"/>
                        <a:t>.770</a:t>
                      </a:r>
                    </a:p>
                  </a:txBody>
                  <a:tcPr>
                    <a:solidFill>
                      <a:schemeClr val="bg1">
                        <a:lumMod val="85000"/>
                      </a:schemeClr>
                    </a:solidFill>
                  </a:tcPr>
                </a:tc>
                <a:extLst>
                  <a:ext uri="{0D108BD9-81ED-4DB2-BD59-A6C34878D82A}">
                    <a16:rowId xmlns:a16="http://schemas.microsoft.com/office/drawing/2014/main" val="3322695901"/>
                  </a:ext>
                </a:extLst>
              </a:tr>
              <a:tr h="592769">
                <a:tc>
                  <a:txBody>
                    <a:bodyPr/>
                    <a:lstStyle/>
                    <a:p>
                      <a:r>
                        <a:rPr lang="en-US" sz="2400" dirty="0"/>
                        <a:t>SAGE Math</a:t>
                      </a:r>
                    </a:p>
                  </a:txBody>
                  <a:tcPr/>
                </a:tc>
                <a:tc>
                  <a:txBody>
                    <a:bodyPr/>
                    <a:lstStyle/>
                    <a:p>
                      <a:r>
                        <a:rPr lang="en-US" sz="2400" dirty="0"/>
                        <a:t>.657</a:t>
                      </a:r>
                    </a:p>
                  </a:txBody>
                  <a:tcPr/>
                </a:tc>
                <a:tc>
                  <a:txBody>
                    <a:bodyPr/>
                    <a:lstStyle/>
                    <a:p>
                      <a:r>
                        <a:rPr lang="en-US" sz="2400" dirty="0"/>
                        <a:t>.646</a:t>
                      </a:r>
                    </a:p>
                  </a:txBody>
                  <a:tcPr/>
                </a:tc>
                <a:tc>
                  <a:txBody>
                    <a:bodyPr/>
                    <a:lstStyle/>
                    <a:p>
                      <a:r>
                        <a:rPr lang="en-US" sz="2400" dirty="0"/>
                        <a:t>.718</a:t>
                      </a:r>
                    </a:p>
                  </a:txBody>
                  <a:tcPr>
                    <a:solidFill>
                      <a:schemeClr val="bg1">
                        <a:lumMod val="95000"/>
                      </a:schemeClr>
                    </a:solidFill>
                  </a:tcPr>
                </a:tc>
                <a:tc>
                  <a:txBody>
                    <a:bodyPr/>
                    <a:lstStyle/>
                    <a:p>
                      <a:r>
                        <a:rPr lang="en-US" sz="2400" dirty="0"/>
                        <a:t>.781</a:t>
                      </a:r>
                    </a:p>
                  </a:txBody>
                  <a:tcPr>
                    <a:solidFill>
                      <a:schemeClr val="bg1">
                        <a:lumMod val="95000"/>
                      </a:schemeClr>
                    </a:solidFill>
                  </a:tcPr>
                </a:tc>
                <a:extLst>
                  <a:ext uri="{0D108BD9-81ED-4DB2-BD59-A6C34878D82A}">
                    <a16:rowId xmlns:a16="http://schemas.microsoft.com/office/drawing/2014/main" val="4097906896"/>
                  </a:ext>
                </a:extLst>
              </a:tr>
              <a:tr h="592769">
                <a:tc>
                  <a:txBody>
                    <a:bodyPr/>
                    <a:lstStyle/>
                    <a:p>
                      <a:r>
                        <a:rPr lang="en-US" sz="2400" dirty="0"/>
                        <a:t>SAGE Science</a:t>
                      </a:r>
                    </a:p>
                  </a:txBody>
                  <a:tcPr>
                    <a:lnB w="57150" cap="flat" cmpd="sng" algn="ctr">
                      <a:solidFill>
                        <a:schemeClr val="tx1"/>
                      </a:solidFill>
                      <a:prstDash val="solid"/>
                      <a:round/>
                      <a:headEnd type="none" w="med" len="med"/>
                      <a:tailEnd type="none" w="med" len="med"/>
                    </a:lnB>
                  </a:tcPr>
                </a:tc>
                <a:tc>
                  <a:txBody>
                    <a:bodyPr/>
                    <a:lstStyle/>
                    <a:p>
                      <a:r>
                        <a:rPr lang="en-US" sz="2400" dirty="0"/>
                        <a:t>.617</a:t>
                      </a:r>
                    </a:p>
                  </a:txBody>
                  <a:tcPr>
                    <a:lnB w="57150" cap="flat" cmpd="sng" algn="ctr">
                      <a:solidFill>
                        <a:schemeClr val="tx1"/>
                      </a:solidFill>
                      <a:prstDash val="solid"/>
                      <a:round/>
                      <a:headEnd type="none" w="med" len="med"/>
                      <a:tailEnd type="none" w="med" len="med"/>
                    </a:lnB>
                  </a:tcPr>
                </a:tc>
                <a:tc>
                  <a:txBody>
                    <a:bodyPr/>
                    <a:lstStyle/>
                    <a:p>
                      <a:r>
                        <a:rPr lang="en-US" sz="2400" dirty="0"/>
                        <a:t>.607</a:t>
                      </a:r>
                    </a:p>
                  </a:txBody>
                  <a:tcPr>
                    <a:lnB w="57150" cap="flat" cmpd="sng" algn="ctr">
                      <a:solidFill>
                        <a:schemeClr val="tx1"/>
                      </a:solidFill>
                      <a:prstDash val="solid"/>
                      <a:round/>
                      <a:headEnd type="none" w="med" len="med"/>
                      <a:tailEnd type="none" w="med" len="med"/>
                    </a:lnB>
                  </a:tcPr>
                </a:tc>
                <a:tc>
                  <a:txBody>
                    <a:bodyPr/>
                    <a:lstStyle/>
                    <a:p>
                      <a:r>
                        <a:rPr lang="en-US" sz="2400" dirty="0"/>
                        <a:t>.629</a:t>
                      </a:r>
                    </a:p>
                  </a:txBody>
                  <a:tcPr>
                    <a:lnB w="57150" cap="flat" cmpd="sng" algn="ctr">
                      <a:solidFill>
                        <a:schemeClr val="tx1"/>
                      </a:solidFill>
                      <a:prstDash val="solid"/>
                      <a:round/>
                      <a:headEnd type="none" w="med" len="med"/>
                      <a:tailEnd type="none" w="med" len="med"/>
                    </a:lnB>
                  </a:tcPr>
                </a:tc>
                <a:tc>
                  <a:txBody>
                    <a:bodyPr/>
                    <a:lstStyle/>
                    <a:p>
                      <a:r>
                        <a:rPr lang="en-US" sz="2400" dirty="0"/>
                        <a:t>.697</a:t>
                      </a:r>
                    </a:p>
                  </a:txBody>
                  <a:tcP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0204869"/>
                  </a:ext>
                </a:extLst>
              </a:tr>
              <a:tr h="592769">
                <a:tc>
                  <a:txBody>
                    <a:bodyPr/>
                    <a:lstStyle/>
                    <a:p>
                      <a:r>
                        <a:rPr lang="en-US" sz="2400" dirty="0"/>
                        <a:t>ACT English</a:t>
                      </a:r>
                    </a:p>
                  </a:txBody>
                  <a:tcPr>
                    <a:lnT w="57150" cap="flat" cmpd="sng" algn="ctr">
                      <a:solidFill>
                        <a:schemeClr val="tx1"/>
                      </a:solidFill>
                      <a:prstDash val="solid"/>
                      <a:round/>
                      <a:headEnd type="none" w="med" len="med"/>
                      <a:tailEnd type="none" w="med" len="med"/>
                    </a:lnT>
                  </a:tcPr>
                </a:tc>
                <a:tc>
                  <a:txBody>
                    <a:bodyPr/>
                    <a:lstStyle/>
                    <a:p>
                      <a:endParaRPr lang="en-US" sz="2400" dirty="0"/>
                    </a:p>
                  </a:txBody>
                  <a:tcPr>
                    <a:lnT w="57150" cap="flat" cmpd="sng" algn="ctr">
                      <a:solidFill>
                        <a:schemeClr val="tx1"/>
                      </a:solidFill>
                      <a:prstDash val="solid"/>
                      <a:round/>
                      <a:headEnd type="none" w="med" len="med"/>
                      <a:tailEnd type="none" w="med" len="med"/>
                    </a:lnT>
                    <a:solidFill>
                      <a:schemeClr val="tx1"/>
                    </a:solidFill>
                  </a:tcPr>
                </a:tc>
                <a:tc>
                  <a:txBody>
                    <a:bodyPr/>
                    <a:lstStyle/>
                    <a:p>
                      <a:r>
                        <a:rPr lang="en-US" sz="2400" dirty="0"/>
                        <a:t>.772</a:t>
                      </a:r>
                    </a:p>
                  </a:txBody>
                  <a:tcPr>
                    <a:lnT w="57150" cap="flat" cmpd="sng" algn="ctr">
                      <a:solidFill>
                        <a:schemeClr val="tx1"/>
                      </a:solidFill>
                      <a:prstDash val="solid"/>
                      <a:round/>
                      <a:headEnd type="none" w="med" len="med"/>
                      <a:tailEnd type="none" w="med" len="med"/>
                    </a:lnT>
                  </a:tcPr>
                </a:tc>
                <a:tc>
                  <a:txBody>
                    <a:bodyPr/>
                    <a:lstStyle/>
                    <a:p>
                      <a:r>
                        <a:rPr lang="en-US" sz="2400" dirty="0"/>
                        <a:t>.692</a:t>
                      </a:r>
                    </a:p>
                  </a:txBody>
                  <a:tcPr>
                    <a:lnT w="57150" cap="flat" cmpd="sng" algn="ctr">
                      <a:solidFill>
                        <a:schemeClr val="tx1"/>
                      </a:solidFill>
                      <a:prstDash val="solid"/>
                      <a:round/>
                      <a:headEnd type="none" w="med" len="med"/>
                      <a:tailEnd type="none" w="med" len="med"/>
                    </a:lnT>
                  </a:tcPr>
                </a:tc>
                <a:tc>
                  <a:txBody>
                    <a:bodyPr/>
                    <a:lstStyle/>
                    <a:p>
                      <a:r>
                        <a:rPr lang="en-US" sz="2400" dirty="0"/>
                        <a:t>.879</a:t>
                      </a:r>
                    </a:p>
                  </a:txBody>
                  <a:tcP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20780154"/>
                  </a:ext>
                </a:extLst>
              </a:tr>
              <a:tr h="592769">
                <a:tc>
                  <a:txBody>
                    <a:bodyPr/>
                    <a:lstStyle/>
                    <a:p>
                      <a:r>
                        <a:rPr lang="en-US" sz="2400" dirty="0"/>
                        <a:t>ACT Reading</a:t>
                      </a:r>
                    </a:p>
                  </a:txBody>
                  <a:tcPr/>
                </a:tc>
                <a:tc>
                  <a:txBody>
                    <a:bodyPr/>
                    <a:lstStyle/>
                    <a:p>
                      <a:r>
                        <a:rPr lang="en-US" sz="2400" dirty="0"/>
                        <a:t>.772</a:t>
                      </a:r>
                    </a:p>
                  </a:txBody>
                  <a:tcPr/>
                </a:tc>
                <a:tc>
                  <a:txBody>
                    <a:bodyPr/>
                    <a:lstStyle/>
                    <a:p>
                      <a:endParaRPr lang="en-US" sz="2400" dirty="0"/>
                    </a:p>
                  </a:txBody>
                  <a:tcPr>
                    <a:solidFill>
                      <a:schemeClr val="tx1"/>
                    </a:solidFill>
                  </a:tcPr>
                </a:tc>
                <a:tc>
                  <a:txBody>
                    <a:bodyPr/>
                    <a:lstStyle/>
                    <a:p>
                      <a:r>
                        <a:rPr lang="en-US" sz="2400" dirty="0"/>
                        <a:t>.719</a:t>
                      </a:r>
                    </a:p>
                  </a:txBody>
                  <a:tcPr/>
                </a:tc>
                <a:tc>
                  <a:txBody>
                    <a:bodyPr/>
                    <a:lstStyle/>
                    <a:p>
                      <a:r>
                        <a:rPr lang="en-US" sz="2400" dirty="0"/>
                        <a:t>.880</a:t>
                      </a:r>
                    </a:p>
                  </a:txBody>
                  <a:tcPr>
                    <a:solidFill>
                      <a:schemeClr val="bg1">
                        <a:lumMod val="85000"/>
                      </a:schemeClr>
                    </a:solidFill>
                  </a:tcPr>
                </a:tc>
                <a:extLst>
                  <a:ext uri="{0D108BD9-81ED-4DB2-BD59-A6C34878D82A}">
                    <a16:rowId xmlns:a16="http://schemas.microsoft.com/office/drawing/2014/main" val="1357981960"/>
                  </a:ext>
                </a:extLst>
              </a:tr>
              <a:tr h="592769">
                <a:tc>
                  <a:txBody>
                    <a:bodyPr/>
                    <a:lstStyle/>
                    <a:p>
                      <a:r>
                        <a:rPr lang="en-US" sz="2400" dirty="0"/>
                        <a:t>ACT Math</a:t>
                      </a:r>
                    </a:p>
                  </a:txBody>
                  <a:tcPr/>
                </a:tc>
                <a:tc>
                  <a:txBody>
                    <a:bodyPr/>
                    <a:lstStyle/>
                    <a:p>
                      <a:r>
                        <a:rPr lang="en-US" sz="2400" dirty="0"/>
                        <a:t>.692</a:t>
                      </a:r>
                    </a:p>
                  </a:txBody>
                  <a:tcPr/>
                </a:tc>
                <a:tc>
                  <a:txBody>
                    <a:bodyPr/>
                    <a:lstStyle/>
                    <a:p>
                      <a:r>
                        <a:rPr lang="en-US" sz="2400" dirty="0"/>
                        <a:t>.719</a:t>
                      </a:r>
                    </a:p>
                  </a:txBody>
                  <a:tcPr/>
                </a:tc>
                <a:tc>
                  <a:txBody>
                    <a:bodyPr/>
                    <a:lstStyle/>
                    <a:p>
                      <a:endParaRPr lang="en-US" sz="2400" dirty="0"/>
                    </a:p>
                  </a:txBody>
                  <a:tcPr>
                    <a:solidFill>
                      <a:schemeClr val="tx1"/>
                    </a:solidFill>
                  </a:tcPr>
                </a:tc>
                <a:tc>
                  <a:txBody>
                    <a:bodyPr/>
                    <a:lstStyle/>
                    <a:p>
                      <a:r>
                        <a:rPr lang="en-US" sz="2400" dirty="0"/>
                        <a:t>.629</a:t>
                      </a:r>
                    </a:p>
                  </a:txBody>
                  <a:tcPr/>
                </a:tc>
                <a:extLst>
                  <a:ext uri="{0D108BD9-81ED-4DB2-BD59-A6C34878D82A}">
                    <a16:rowId xmlns:a16="http://schemas.microsoft.com/office/drawing/2014/main" val="3261450592"/>
                  </a:ext>
                </a:extLst>
              </a:tr>
              <a:tr h="592769">
                <a:tc>
                  <a:txBody>
                    <a:bodyPr/>
                    <a:lstStyle/>
                    <a:p>
                      <a:r>
                        <a:rPr lang="en-US" sz="2400" dirty="0"/>
                        <a:t>ACT Science</a:t>
                      </a:r>
                    </a:p>
                  </a:txBody>
                  <a:tcPr/>
                </a:tc>
                <a:tc>
                  <a:txBody>
                    <a:bodyPr/>
                    <a:lstStyle/>
                    <a:p>
                      <a:r>
                        <a:rPr lang="en-US" sz="2400" dirty="0"/>
                        <a:t>.879</a:t>
                      </a:r>
                    </a:p>
                  </a:txBody>
                  <a:tcPr>
                    <a:solidFill>
                      <a:srgbClr val="00B0F0"/>
                    </a:solidFill>
                  </a:tcPr>
                </a:tc>
                <a:tc>
                  <a:txBody>
                    <a:bodyPr/>
                    <a:lstStyle/>
                    <a:p>
                      <a:r>
                        <a:rPr lang="en-US" sz="2400" dirty="0"/>
                        <a:t>.880</a:t>
                      </a:r>
                    </a:p>
                  </a:txBody>
                  <a:tcPr>
                    <a:solidFill>
                      <a:srgbClr val="00B0F0"/>
                    </a:solidFill>
                  </a:tcPr>
                </a:tc>
                <a:tc>
                  <a:txBody>
                    <a:bodyPr/>
                    <a:lstStyle/>
                    <a:p>
                      <a:r>
                        <a:rPr lang="en-US" sz="2400" dirty="0"/>
                        <a:t>.908</a:t>
                      </a:r>
                    </a:p>
                  </a:txBody>
                  <a:tcPr>
                    <a:solidFill>
                      <a:srgbClr val="00B0F0"/>
                    </a:solidFill>
                  </a:tcPr>
                </a:tc>
                <a:tc>
                  <a:txBody>
                    <a:bodyPr/>
                    <a:lstStyle/>
                    <a:p>
                      <a:endParaRPr lang="en-US" sz="2400" dirty="0"/>
                    </a:p>
                  </a:txBody>
                  <a:tcPr>
                    <a:solidFill>
                      <a:schemeClr val="tx1"/>
                    </a:solidFill>
                  </a:tcPr>
                </a:tc>
                <a:extLst>
                  <a:ext uri="{0D108BD9-81ED-4DB2-BD59-A6C34878D82A}">
                    <a16:rowId xmlns:a16="http://schemas.microsoft.com/office/drawing/2014/main" val="3435571135"/>
                  </a:ext>
                </a:extLst>
              </a:tr>
            </a:tbl>
          </a:graphicData>
        </a:graphic>
      </p:graphicFrame>
    </p:spTree>
    <p:extLst>
      <p:ext uri="{BB962C8B-B14F-4D97-AF65-F5344CB8AC3E}">
        <p14:creationId xmlns:p14="http://schemas.microsoft.com/office/powerpoint/2010/main" val="2054012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2B86-1134-F848-AEA7-B32088CF23F6}"/>
              </a:ext>
            </a:extLst>
          </p:cNvPr>
          <p:cNvSpPr>
            <a:spLocks noGrp="1"/>
          </p:cNvSpPr>
          <p:nvPr>
            <p:ph type="title"/>
          </p:nvPr>
        </p:nvSpPr>
        <p:spPr/>
        <p:txBody>
          <a:bodyPr/>
          <a:lstStyle/>
          <a:p>
            <a:r>
              <a:rPr lang="en-US" dirty="0"/>
              <a:t>9</a:t>
            </a:r>
            <a:r>
              <a:rPr lang="en-US" baseline="30000" dirty="0"/>
              <a:t>th</a:t>
            </a:r>
            <a:r>
              <a:rPr lang="en-US" dirty="0"/>
              <a:t> Grade SAGE and the ACT</a:t>
            </a:r>
          </a:p>
        </p:txBody>
      </p:sp>
      <p:sp>
        <p:nvSpPr>
          <p:cNvPr id="3" name="Content Placeholder 2">
            <a:extLst>
              <a:ext uri="{FF2B5EF4-FFF2-40B4-BE49-F238E27FC236}">
                <a16:creationId xmlns:a16="http://schemas.microsoft.com/office/drawing/2014/main" id="{633040EE-B2AE-D948-9538-F127D40D4706}"/>
              </a:ext>
            </a:extLst>
          </p:cNvPr>
          <p:cNvSpPr>
            <a:spLocks noGrp="1"/>
          </p:cNvSpPr>
          <p:nvPr>
            <p:ph idx="1"/>
          </p:nvPr>
        </p:nvSpPr>
        <p:spPr>
          <a:xfrm>
            <a:off x="1371600" y="2286001"/>
            <a:ext cx="9601200" cy="1098468"/>
          </a:xfrm>
        </p:spPr>
        <p:txBody>
          <a:bodyPr/>
          <a:lstStyle/>
          <a:p>
            <a:r>
              <a:rPr lang="en-US" dirty="0"/>
              <a:t>If Johnny is a fast runner in track, he will likely be a fast runner in football because they share the same skill.  However, it doesn’t mean that he will likely be able to catch the football well.</a:t>
            </a:r>
          </a:p>
        </p:txBody>
      </p:sp>
      <p:pic>
        <p:nvPicPr>
          <p:cNvPr id="6" name="Picture 5">
            <a:extLst>
              <a:ext uri="{FF2B5EF4-FFF2-40B4-BE49-F238E27FC236}">
                <a16:creationId xmlns:a16="http://schemas.microsoft.com/office/drawing/2014/main" id="{57B00136-EA3F-954E-9201-CE79878D2710}"/>
              </a:ext>
            </a:extLst>
          </p:cNvPr>
          <p:cNvPicPr>
            <a:picLocks noChangeAspect="1"/>
          </p:cNvPicPr>
          <p:nvPr/>
        </p:nvPicPr>
        <p:blipFill>
          <a:blip r:embed="rId2"/>
          <a:stretch>
            <a:fillRect/>
          </a:stretch>
        </p:blipFill>
        <p:spPr>
          <a:xfrm>
            <a:off x="1371600" y="4073235"/>
            <a:ext cx="4522224" cy="2557731"/>
          </a:xfrm>
          <a:prstGeom prst="rect">
            <a:avLst/>
          </a:prstGeom>
        </p:spPr>
      </p:pic>
      <p:pic>
        <p:nvPicPr>
          <p:cNvPr id="8" name="Picture 7">
            <a:extLst>
              <a:ext uri="{FF2B5EF4-FFF2-40B4-BE49-F238E27FC236}">
                <a16:creationId xmlns:a16="http://schemas.microsoft.com/office/drawing/2014/main" id="{4C66C1A0-3F57-F64F-B552-EE4C4691B0B2}"/>
              </a:ext>
            </a:extLst>
          </p:cNvPr>
          <p:cNvPicPr>
            <a:picLocks noChangeAspect="1"/>
          </p:cNvPicPr>
          <p:nvPr/>
        </p:nvPicPr>
        <p:blipFill>
          <a:blip r:embed="rId3"/>
          <a:stretch>
            <a:fillRect/>
          </a:stretch>
        </p:blipFill>
        <p:spPr>
          <a:xfrm>
            <a:off x="6811073" y="3767036"/>
            <a:ext cx="4004543" cy="2863930"/>
          </a:xfrm>
          <a:prstGeom prst="rect">
            <a:avLst/>
          </a:prstGeom>
        </p:spPr>
      </p:pic>
    </p:spTree>
    <p:extLst>
      <p:ext uri="{BB962C8B-B14F-4D97-AF65-F5344CB8AC3E}">
        <p14:creationId xmlns:p14="http://schemas.microsoft.com/office/powerpoint/2010/main" val="4221640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659E-5CE7-A34D-938C-4450A86BDD70}"/>
              </a:ext>
            </a:extLst>
          </p:cNvPr>
          <p:cNvSpPr>
            <a:spLocks noGrp="1"/>
          </p:cNvSpPr>
          <p:nvPr>
            <p:ph type="title"/>
          </p:nvPr>
        </p:nvSpPr>
        <p:spPr/>
        <p:txBody>
          <a:bodyPr/>
          <a:lstStyle/>
          <a:p>
            <a:r>
              <a:rPr lang="en-US" dirty="0"/>
              <a:t>9</a:t>
            </a:r>
            <a:r>
              <a:rPr lang="en-US" baseline="30000" dirty="0"/>
              <a:t>th</a:t>
            </a:r>
            <a:r>
              <a:rPr lang="en-US" dirty="0"/>
              <a:t> Grade SAGE and the ACT</a:t>
            </a:r>
          </a:p>
        </p:txBody>
      </p:sp>
      <p:sp>
        <p:nvSpPr>
          <p:cNvPr id="3" name="Content Placeholder 2">
            <a:extLst>
              <a:ext uri="{FF2B5EF4-FFF2-40B4-BE49-F238E27FC236}">
                <a16:creationId xmlns:a16="http://schemas.microsoft.com/office/drawing/2014/main" id="{0CDDBFDD-AAAC-1C45-9336-11FF4753CDFC}"/>
              </a:ext>
            </a:extLst>
          </p:cNvPr>
          <p:cNvSpPr>
            <a:spLocks noGrp="1"/>
          </p:cNvSpPr>
          <p:nvPr>
            <p:ph idx="1"/>
          </p:nvPr>
        </p:nvSpPr>
        <p:spPr>
          <a:xfrm>
            <a:off x="1371600" y="2286000"/>
            <a:ext cx="9601200" cy="1181595"/>
          </a:xfrm>
        </p:spPr>
        <p:txBody>
          <a:bodyPr/>
          <a:lstStyle/>
          <a:p>
            <a:r>
              <a:rPr lang="en-US" dirty="0"/>
              <a:t>If Jane is a good reader, she will likely do well on a reading test.</a:t>
            </a:r>
          </a:p>
          <a:p>
            <a:r>
              <a:rPr lang="en-US" dirty="0"/>
              <a:t>She will also likely do well on content area tests that require more reading skills like science.</a:t>
            </a:r>
          </a:p>
        </p:txBody>
      </p:sp>
      <p:pic>
        <p:nvPicPr>
          <p:cNvPr id="5" name="Picture 4">
            <a:extLst>
              <a:ext uri="{FF2B5EF4-FFF2-40B4-BE49-F238E27FC236}">
                <a16:creationId xmlns:a16="http://schemas.microsoft.com/office/drawing/2014/main" id="{97C9B7A7-32BA-D345-A602-7C4CF2B8B016}"/>
              </a:ext>
            </a:extLst>
          </p:cNvPr>
          <p:cNvPicPr>
            <a:picLocks noChangeAspect="1"/>
          </p:cNvPicPr>
          <p:nvPr/>
        </p:nvPicPr>
        <p:blipFill rotWithShape="1">
          <a:blip r:embed="rId2"/>
          <a:srcRect l="12760" t="17663" r="14675" b="14978"/>
          <a:stretch/>
        </p:blipFill>
        <p:spPr>
          <a:xfrm>
            <a:off x="201881" y="3581895"/>
            <a:ext cx="5876280" cy="3068287"/>
          </a:xfrm>
          <a:prstGeom prst="rect">
            <a:avLst/>
          </a:prstGeom>
        </p:spPr>
      </p:pic>
      <p:pic>
        <p:nvPicPr>
          <p:cNvPr id="7" name="Picture 6">
            <a:extLst>
              <a:ext uri="{FF2B5EF4-FFF2-40B4-BE49-F238E27FC236}">
                <a16:creationId xmlns:a16="http://schemas.microsoft.com/office/drawing/2014/main" id="{5D8A3F95-CE0D-C94C-9628-5FF8C6FC173C}"/>
              </a:ext>
            </a:extLst>
          </p:cNvPr>
          <p:cNvPicPr>
            <a:picLocks noChangeAspect="1"/>
          </p:cNvPicPr>
          <p:nvPr/>
        </p:nvPicPr>
        <p:blipFill rotWithShape="1">
          <a:blip r:embed="rId3"/>
          <a:srcRect l="13052" t="18182" r="14870" b="14632"/>
          <a:stretch/>
        </p:blipFill>
        <p:spPr>
          <a:xfrm>
            <a:off x="6213444" y="3581895"/>
            <a:ext cx="5851887" cy="3068287"/>
          </a:xfrm>
          <a:prstGeom prst="rect">
            <a:avLst/>
          </a:prstGeom>
        </p:spPr>
      </p:pic>
    </p:spTree>
    <p:extLst>
      <p:ext uri="{BB962C8B-B14F-4D97-AF65-F5344CB8AC3E}">
        <p14:creationId xmlns:p14="http://schemas.microsoft.com/office/powerpoint/2010/main" val="3476915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F446-4D3F-DE48-91AA-DCE67C129395}"/>
              </a:ext>
            </a:extLst>
          </p:cNvPr>
          <p:cNvSpPr>
            <a:spLocks noGrp="1"/>
          </p:cNvSpPr>
          <p:nvPr>
            <p:ph type="title"/>
          </p:nvPr>
        </p:nvSpPr>
        <p:spPr>
          <a:xfrm>
            <a:off x="9529762" y="211137"/>
            <a:ext cx="2414588" cy="6235700"/>
          </a:xfrm>
        </p:spPr>
        <p:txBody>
          <a:bodyPr anchor="ctr">
            <a:normAutofit/>
          </a:bodyPr>
          <a:lstStyle/>
          <a:p>
            <a:r>
              <a:rPr lang="en-US" sz="2000" dirty="0"/>
              <a:t>ACT Mean = 20</a:t>
            </a:r>
            <a:br>
              <a:rPr lang="en-US" sz="2000" dirty="0"/>
            </a:br>
            <a:r>
              <a:rPr lang="en-US" sz="2000" dirty="0"/>
              <a:t>SAGE 9 Mean = 450</a:t>
            </a:r>
            <a:br>
              <a:rPr lang="en-US" sz="2000" dirty="0"/>
            </a:br>
            <a:br>
              <a:rPr lang="en-US" sz="2000" dirty="0"/>
            </a:br>
            <a:r>
              <a:rPr lang="en-US" sz="2000" dirty="0"/>
              <a:t>Most reliable window of prediction = 350-550</a:t>
            </a:r>
          </a:p>
        </p:txBody>
      </p:sp>
      <p:sp>
        <p:nvSpPr>
          <p:cNvPr id="3" name="Content Placeholder 2">
            <a:extLst>
              <a:ext uri="{FF2B5EF4-FFF2-40B4-BE49-F238E27FC236}">
                <a16:creationId xmlns:a16="http://schemas.microsoft.com/office/drawing/2014/main" id="{47C67CFF-E66C-2944-8DDA-0705396C1A49}"/>
              </a:ext>
            </a:extLst>
          </p:cNvPr>
          <p:cNvSpPr>
            <a:spLocks noGrp="1"/>
          </p:cNvSpPr>
          <p:nvPr>
            <p:ph idx="1"/>
          </p:nvPr>
        </p:nvSpPr>
        <p:spPr/>
        <p:txBody>
          <a:bodyPr/>
          <a:lstStyle/>
          <a:p>
            <a:r>
              <a:rPr lang="en-US" dirty="0"/>
              <a:t>Holly’s graph</a:t>
            </a:r>
          </a:p>
        </p:txBody>
      </p:sp>
      <p:pic>
        <p:nvPicPr>
          <p:cNvPr id="7" name="Picture 6">
            <a:extLst>
              <a:ext uri="{FF2B5EF4-FFF2-40B4-BE49-F238E27FC236}">
                <a16:creationId xmlns:a16="http://schemas.microsoft.com/office/drawing/2014/main" id="{C3054520-BC74-8943-B1D5-F801E62EEDA0}"/>
              </a:ext>
            </a:extLst>
          </p:cNvPr>
          <p:cNvPicPr>
            <a:picLocks noChangeAspect="1"/>
          </p:cNvPicPr>
          <p:nvPr/>
        </p:nvPicPr>
        <p:blipFill>
          <a:blip r:embed="rId2"/>
          <a:stretch>
            <a:fillRect/>
          </a:stretch>
        </p:blipFill>
        <p:spPr>
          <a:xfrm>
            <a:off x="979487" y="211137"/>
            <a:ext cx="8432800" cy="6235700"/>
          </a:xfrm>
          <a:prstGeom prst="rect">
            <a:avLst/>
          </a:prstGeom>
        </p:spPr>
      </p:pic>
      <p:sp>
        <p:nvSpPr>
          <p:cNvPr id="8" name="Oval 7">
            <a:extLst>
              <a:ext uri="{FF2B5EF4-FFF2-40B4-BE49-F238E27FC236}">
                <a16:creationId xmlns:a16="http://schemas.microsoft.com/office/drawing/2014/main" id="{C0905415-65D9-F246-88C2-D82CDE34F53B}"/>
              </a:ext>
            </a:extLst>
          </p:cNvPr>
          <p:cNvSpPr/>
          <p:nvPr/>
        </p:nvSpPr>
        <p:spPr>
          <a:xfrm>
            <a:off x="5400675" y="3114675"/>
            <a:ext cx="114300"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cxnSp>
        <p:nvCxnSpPr>
          <p:cNvPr id="10" name="Straight Connector 9">
            <a:extLst>
              <a:ext uri="{FF2B5EF4-FFF2-40B4-BE49-F238E27FC236}">
                <a16:creationId xmlns:a16="http://schemas.microsoft.com/office/drawing/2014/main" id="{C3A67CE1-A1D0-D24D-91C0-D6CB6124C014}"/>
              </a:ext>
            </a:extLst>
          </p:cNvPr>
          <p:cNvCxnSpPr/>
          <p:nvPr/>
        </p:nvCxnSpPr>
        <p:spPr>
          <a:xfrm>
            <a:off x="4657725" y="3186112"/>
            <a:ext cx="0" cy="1071563"/>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E6ED6BA-4CDD-EF4E-A4ED-CE477DE4E873}"/>
              </a:ext>
            </a:extLst>
          </p:cNvPr>
          <p:cNvCxnSpPr/>
          <p:nvPr/>
        </p:nvCxnSpPr>
        <p:spPr>
          <a:xfrm>
            <a:off x="6310313" y="2438400"/>
            <a:ext cx="0" cy="107156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4318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6145-CAEC-3B4D-93C6-24C53219ADD6}"/>
              </a:ext>
            </a:extLst>
          </p:cNvPr>
          <p:cNvSpPr>
            <a:spLocks noGrp="1"/>
          </p:cNvSpPr>
          <p:nvPr>
            <p:ph type="title"/>
          </p:nvPr>
        </p:nvSpPr>
        <p:spPr>
          <a:xfrm>
            <a:off x="7972424" y="169173"/>
            <a:ext cx="4000501" cy="6509403"/>
          </a:xfrm>
        </p:spPr>
        <p:txBody>
          <a:bodyPr anchor="ctr">
            <a:normAutofit/>
          </a:bodyPr>
          <a:lstStyle/>
          <a:p>
            <a:r>
              <a:rPr lang="en-US" sz="2000" dirty="0"/>
              <a:t>ACT Mean = 20.6</a:t>
            </a:r>
            <a:br>
              <a:rPr lang="en-US" sz="2000" dirty="0"/>
            </a:br>
            <a:r>
              <a:rPr lang="en-US" sz="2000" dirty="0"/>
              <a:t>SAGE Math Mean = 472</a:t>
            </a:r>
            <a:br>
              <a:rPr lang="en-US" sz="2000" dirty="0"/>
            </a:br>
            <a:br>
              <a:rPr lang="en-US" sz="2000" dirty="0"/>
            </a:br>
            <a:br>
              <a:rPr lang="en-US" sz="2000" dirty="0"/>
            </a:br>
            <a:r>
              <a:rPr lang="en-US" sz="2000" dirty="0"/>
              <a:t>Most Reliable Window of Prediction = 372-572</a:t>
            </a:r>
          </a:p>
        </p:txBody>
      </p:sp>
      <p:pic>
        <p:nvPicPr>
          <p:cNvPr id="5" name="Content Placeholder 4">
            <a:extLst>
              <a:ext uri="{FF2B5EF4-FFF2-40B4-BE49-F238E27FC236}">
                <a16:creationId xmlns:a16="http://schemas.microsoft.com/office/drawing/2014/main" id="{B9EB673E-FFB2-E64C-886F-05B8BD6E57E3}"/>
              </a:ext>
            </a:extLst>
          </p:cNvPr>
          <p:cNvPicPr>
            <a:picLocks noGrp="1" noChangeAspect="1"/>
          </p:cNvPicPr>
          <p:nvPr>
            <p:ph idx="1"/>
          </p:nvPr>
        </p:nvPicPr>
        <p:blipFill>
          <a:blip r:embed="rId3"/>
          <a:stretch>
            <a:fillRect/>
          </a:stretch>
        </p:blipFill>
        <p:spPr>
          <a:xfrm>
            <a:off x="885826" y="169173"/>
            <a:ext cx="6900862" cy="6509403"/>
          </a:xfrm>
        </p:spPr>
      </p:pic>
      <p:sp>
        <p:nvSpPr>
          <p:cNvPr id="6" name="Oval 5">
            <a:extLst>
              <a:ext uri="{FF2B5EF4-FFF2-40B4-BE49-F238E27FC236}">
                <a16:creationId xmlns:a16="http://schemas.microsoft.com/office/drawing/2014/main" id="{FBDA6DD5-CDC0-9642-B481-7A59C1BEFD7A}"/>
              </a:ext>
            </a:extLst>
          </p:cNvPr>
          <p:cNvSpPr/>
          <p:nvPr/>
        </p:nvSpPr>
        <p:spPr>
          <a:xfrm>
            <a:off x="5086350" y="3213938"/>
            <a:ext cx="114300"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7" name="Straight Connector 6">
            <a:extLst>
              <a:ext uri="{FF2B5EF4-FFF2-40B4-BE49-F238E27FC236}">
                <a16:creationId xmlns:a16="http://schemas.microsoft.com/office/drawing/2014/main" id="{3BCBDE64-C67F-8F40-A75E-13A6F1F11807}"/>
              </a:ext>
            </a:extLst>
          </p:cNvPr>
          <p:cNvCxnSpPr/>
          <p:nvPr/>
        </p:nvCxnSpPr>
        <p:spPr>
          <a:xfrm>
            <a:off x="4314825" y="3271838"/>
            <a:ext cx="0" cy="1071563"/>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88A0C70-70EB-BB4B-B2CB-D670C55B2F0D}"/>
              </a:ext>
            </a:extLst>
          </p:cNvPr>
          <p:cNvCxnSpPr/>
          <p:nvPr/>
        </p:nvCxnSpPr>
        <p:spPr>
          <a:xfrm>
            <a:off x="5895975" y="2057400"/>
            <a:ext cx="0" cy="107156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989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5D9AE-EA9B-FB43-A496-E40A2AC22289}"/>
              </a:ext>
            </a:extLst>
          </p:cNvPr>
          <p:cNvSpPr>
            <a:spLocks noGrp="1"/>
          </p:cNvSpPr>
          <p:nvPr>
            <p:ph type="title"/>
          </p:nvPr>
        </p:nvSpPr>
        <p:spPr/>
        <p:txBody>
          <a:bodyPr>
            <a:normAutofit fontScale="90000"/>
          </a:bodyPr>
          <a:lstStyle/>
          <a:p>
            <a:r>
              <a:rPr lang="en-US" dirty="0"/>
              <a:t>The problem with predicting ACT scores:</a:t>
            </a:r>
          </a:p>
        </p:txBody>
      </p:sp>
      <p:sp>
        <p:nvSpPr>
          <p:cNvPr id="5" name="Text Placeholder 4">
            <a:extLst>
              <a:ext uri="{FF2B5EF4-FFF2-40B4-BE49-F238E27FC236}">
                <a16:creationId xmlns:a16="http://schemas.microsoft.com/office/drawing/2014/main" id="{8F62C316-1B33-2D40-B4E4-BBDB7C4AFFD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8682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D14F-F1D5-DC41-ACB7-FF9DC4AE8C4B}"/>
              </a:ext>
            </a:extLst>
          </p:cNvPr>
          <p:cNvSpPr>
            <a:spLocks noGrp="1"/>
          </p:cNvSpPr>
          <p:nvPr>
            <p:ph type="title"/>
          </p:nvPr>
        </p:nvSpPr>
        <p:spPr/>
        <p:txBody>
          <a:bodyPr>
            <a:normAutofit fontScale="90000"/>
          </a:bodyPr>
          <a:lstStyle/>
          <a:p>
            <a:r>
              <a:rPr lang="en-US" dirty="0"/>
              <a:t>It assumes that the variables remain the </a:t>
            </a:r>
            <a:r>
              <a:rPr lang="en-US" sz="8900" b="1" dirty="0"/>
              <a:t>same</a:t>
            </a:r>
            <a:r>
              <a:rPr lang="en-US" dirty="0"/>
              <a:t> </a:t>
            </a:r>
          </a:p>
        </p:txBody>
      </p:sp>
      <p:sp>
        <p:nvSpPr>
          <p:cNvPr id="3" name="Text Placeholder 2">
            <a:extLst>
              <a:ext uri="{FF2B5EF4-FFF2-40B4-BE49-F238E27FC236}">
                <a16:creationId xmlns:a16="http://schemas.microsoft.com/office/drawing/2014/main" id="{81A12811-71D5-FA43-AD33-A337476BFC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0208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2BEF-1037-B642-9A1F-E023087F4B2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3F184FC-C038-9146-BA3C-4E9CABB53810}"/>
              </a:ext>
            </a:extLst>
          </p:cNvPr>
          <p:cNvSpPr>
            <a:spLocks noGrp="1"/>
          </p:cNvSpPr>
          <p:nvPr>
            <p:ph idx="1"/>
          </p:nvPr>
        </p:nvSpPr>
        <p:spPr>
          <a:xfrm>
            <a:off x="1371600" y="1643063"/>
            <a:ext cx="10472738" cy="4986337"/>
          </a:xfrm>
        </p:spPr>
        <p:txBody>
          <a:bodyPr>
            <a:noAutofit/>
          </a:bodyPr>
          <a:lstStyle/>
          <a:p>
            <a:r>
              <a:rPr lang="en-US" sz="2400" dirty="0"/>
              <a:t>SAGE and ACT are correlated</a:t>
            </a:r>
          </a:p>
          <a:p>
            <a:r>
              <a:rPr lang="en-US" sz="2400" dirty="0"/>
              <a:t>Correlations based on like skill sets between both tests</a:t>
            </a:r>
          </a:p>
          <a:p>
            <a:pPr lvl="1"/>
            <a:r>
              <a:rPr lang="en-US" sz="2400" dirty="0"/>
              <a:t>Good test taker</a:t>
            </a:r>
          </a:p>
          <a:p>
            <a:pPr lvl="1"/>
            <a:r>
              <a:rPr lang="en-US" sz="2400" dirty="0"/>
              <a:t>Strong reasoning, analyzing, and evaluating skills</a:t>
            </a:r>
          </a:p>
          <a:p>
            <a:pPr lvl="1"/>
            <a:r>
              <a:rPr lang="en-US" sz="2400" dirty="0"/>
              <a:t>Strong literacy skills</a:t>
            </a:r>
          </a:p>
          <a:p>
            <a:r>
              <a:rPr lang="en-US" sz="2400" dirty="0"/>
              <a:t>SAGE performance can moderately predict ACT performance</a:t>
            </a:r>
          </a:p>
          <a:p>
            <a:pPr lvl="1"/>
            <a:r>
              <a:rPr lang="en-US" sz="2400" b="1" dirty="0"/>
              <a:t>Instruction that emphasizes reasoning, analyzing, and evaluating skills/opportunities can raise SAGE scores which will therefore raise ACT scores</a:t>
            </a:r>
          </a:p>
          <a:p>
            <a:pPr lvl="1"/>
            <a:r>
              <a:rPr lang="en-US" sz="2400" b="1" dirty="0"/>
              <a:t>Improving reading and writing skills will raise SAGE scores which will therefore raise ACT scores</a:t>
            </a:r>
          </a:p>
        </p:txBody>
      </p:sp>
    </p:spTree>
    <p:extLst>
      <p:ext uri="{BB962C8B-B14F-4D97-AF65-F5344CB8AC3E}">
        <p14:creationId xmlns:p14="http://schemas.microsoft.com/office/powerpoint/2010/main" val="3648829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E8BAD8-B090-D54B-AFFF-A840B135F1BA}"/>
              </a:ext>
            </a:extLst>
          </p:cNvPr>
          <p:cNvPicPr>
            <a:picLocks noChangeAspect="1"/>
          </p:cNvPicPr>
          <p:nvPr/>
        </p:nvPicPr>
        <p:blipFill>
          <a:blip r:embed="rId2"/>
          <a:stretch>
            <a:fillRect/>
          </a:stretch>
        </p:blipFill>
        <p:spPr>
          <a:xfrm>
            <a:off x="1110342" y="295771"/>
            <a:ext cx="8461169" cy="5986276"/>
          </a:xfrm>
          <a:prstGeom prst="rect">
            <a:avLst/>
          </a:prstGeom>
        </p:spPr>
      </p:pic>
      <p:sp>
        <p:nvSpPr>
          <p:cNvPr id="5" name="Rectangle 4">
            <a:extLst>
              <a:ext uri="{FF2B5EF4-FFF2-40B4-BE49-F238E27FC236}">
                <a16:creationId xmlns:a16="http://schemas.microsoft.com/office/drawing/2014/main" id="{7AFA765E-1F05-484B-8A74-2AA932F0DB42}"/>
              </a:ext>
            </a:extLst>
          </p:cNvPr>
          <p:cNvSpPr/>
          <p:nvPr/>
        </p:nvSpPr>
        <p:spPr>
          <a:xfrm rot="5400000">
            <a:off x="7655046" y="2657124"/>
            <a:ext cx="5986277" cy="1477328"/>
          </a:xfrm>
          <a:prstGeom prst="rect">
            <a:avLst/>
          </a:prstGeom>
          <a:noFill/>
        </p:spPr>
        <p:txBody>
          <a:bodyPr wrap="square" lIns="91440" tIns="45720" rIns="91440" bIns="45720">
            <a:spAutoFit/>
          </a:bodyPr>
          <a:lstStyle/>
          <a:p>
            <a:pPr algn="ctr"/>
            <a:r>
              <a:rPr lang="en-US" sz="9000" b="0" cap="none" spc="0" dirty="0">
                <a:ln w="0"/>
                <a:solidFill>
                  <a:schemeClr val="tx1"/>
                </a:solidFill>
                <a:effectLst>
                  <a:outerShdw blurRad="38100" dist="19050" dir="2700000" algn="tl" rotWithShape="0">
                    <a:schemeClr val="dk1">
                      <a:alpha val="40000"/>
                    </a:schemeClr>
                  </a:outerShdw>
                </a:effectLst>
              </a:rPr>
              <a:t>Questions?</a:t>
            </a:r>
          </a:p>
        </p:txBody>
      </p:sp>
    </p:spTree>
    <p:extLst>
      <p:ext uri="{BB962C8B-B14F-4D97-AF65-F5344CB8AC3E}">
        <p14:creationId xmlns:p14="http://schemas.microsoft.com/office/powerpoint/2010/main" val="2713348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EBFF-2C80-8142-95D9-2F056A35CF81}"/>
              </a:ext>
            </a:extLst>
          </p:cNvPr>
          <p:cNvSpPr>
            <a:spLocks noGrp="1"/>
          </p:cNvSpPr>
          <p:nvPr>
            <p:ph type="title"/>
          </p:nvPr>
        </p:nvSpPr>
        <p:spPr>
          <a:xfrm>
            <a:off x="1371599" y="293914"/>
            <a:ext cx="9601200" cy="1485900"/>
          </a:xfrm>
        </p:spPr>
        <p:txBody>
          <a:bodyPr/>
          <a:lstStyle/>
          <a:p>
            <a:r>
              <a:rPr lang="en-US" dirty="0"/>
              <a:t>The New Computer Adaptive Test (CAT)</a:t>
            </a:r>
          </a:p>
        </p:txBody>
      </p:sp>
      <p:sp>
        <p:nvSpPr>
          <p:cNvPr id="3" name="Content Placeholder 2">
            <a:extLst>
              <a:ext uri="{FF2B5EF4-FFF2-40B4-BE49-F238E27FC236}">
                <a16:creationId xmlns:a16="http://schemas.microsoft.com/office/drawing/2014/main" id="{CAF4C7D8-0F76-DB49-A512-8452C21A965B}"/>
              </a:ext>
            </a:extLst>
          </p:cNvPr>
          <p:cNvSpPr>
            <a:spLocks noGrp="1"/>
          </p:cNvSpPr>
          <p:nvPr>
            <p:ph idx="1"/>
          </p:nvPr>
        </p:nvSpPr>
        <p:spPr>
          <a:xfrm>
            <a:off x="1371599" y="1133351"/>
            <a:ext cx="10396847" cy="5035138"/>
          </a:xfrm>
        </p:spPr>
        <p:txBody>
          <a:bodyPr>
            <a:noAutofit/>
          </a:bodyPr>
          <a:lstStyle/>
          <a:p>
            <a:r>
              <a:rPr lang="en-US" sz="2800" dirty="0"/>
              <a:t>Waiting on a new name…</a:t>
            </a:r>
          </a:p>
          <a:p>
            <a:r>
              <a:rPr lang="en-US" sz="2800" dirty="0"/>
              <a:t>Writing prompt in 5</a:t>
            </a:r>
            <a:r>
              <a:rPr lang="en-US" sz="2800" baseline="30000" dirty="0"/>
              <a:t>th</a:t>
            </a:r>
            <a:r>
              <a:rPr lang="en-US" sz="2800" dirty="0"/>
              <a:t> and 8</a:t>
            </a:r>
            <a:r>
              <a:rPr lang="en-US" sz="2800" baseline="30000" dirty="0"/>
              <a:t>th</a:t>
            </a:r>
            <a:r>
              <a:rPr lang="en-US" sz="2800" dirty="0"/>
              <a:t> grades only</a:t>
            </a:r>
          </a:p>
          <a:p>
            <a:pPr lvl="1"/>
            <a:r>
              <a:rPr lang="en-US" sz="2800" dirty="0"/>
              <a:t>Randomized between opinion and informational writing</a:t>
            </a:r>
          </a:p>
          <a:p>
            <a:r>
              <a:rPr lang="en-US" sz="2800" dirty="0"/>
              <a:t>Multi-stage adaptive instead of item-adaptive</a:t>
            </a:r>
          </a:p>
          <a:p>
            <a:r>
              <a:rPr lang="en-US" sz="2800" dirty="0"/>
              <a:t>Benchmark will be available after Oct. 1, 2018</a:t>
            </a:r>
          </a:p>
          <a:p>
            <a:r>
              <a:rPr lang="en-US" sz="2800" dirty="0"/>
              <a:t>Interim will be available after Nov. 1, 2018</a:t>
            </a:r>
          </a:p>
          <a:p>
            <a:pPr lvl="1"/>
            <a:r>
              <a:rPr lang="en-US" sz="2800" dirty="0"/>
              <a:t>No science 6-8 Interims or Benchmarks will be available – Too few items</a:t>
            </a:r>
          </a:p>
          <a:p>
            <a:r>
              <a:rPr lang="en-US" sz="2800" b="1" dirty="0"/>
              <a:t>Remember: </a:t>
            </a:r>
            <a:r>
              <a:rPr lang="en-US" sz="2800" dirty="0"/>
              <a:t>New name, new platform, same administration policies (opt outs, no incentive/disincentive, etc.), </a:t>
            </a:r>
            <a:r>
              <a:rPr lang="en-US" sz="2800" u="sng" dirty="0"/>
              <a:t>same questions</a:t>
            </a:r>
          </a:p>
        </p:txBody>
      </p:sp>
      <p:sp>
        <p:nvSpPr>
          <p:cNvPr id="4" name="Rectangle 3">
            <a:extLst>
              <a:ext uri="{FF2B5EF4-FFF2-40B4-BE49-F238E27FC236}">
                <a16:creationId xmlns:a16="http://schemas.microsoft.com/office/drawing/2014/main" id="{28332640-A045-5E4B-B7AC-0CB1A358FBAF}"/>
              </a:ext>
            </a:extLst>
          </p:cNvPr>
          <p:cNvSpPr/>
          <p:nvPr/>
        </p:nvSpPr>
        <p:spPr>
          <a:xfrm>
            <a:off x="1413162" y="5332021"/>
            <a:ext cx="9518074" cy="124690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42901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01FD-4593-2644-860E-F7882522B258}"/>
              </a:ext>
            </a:extLst>
          </p:cNvPr>
          <p:cNvSpPr>
            <a:spLocks noGrp="1"/>
          </p:cNvSpPr>
          <p:nvPr>
            <p:ph type="title"/>
          </p:nvPr>
        </p:nvSpPr>
        <p:spPr/>
        <p:txBody>
          <a:bodyPr/>
          <a:lstStyle/>
          <a:p>
            <a:r>
              <a:rPr lang="en-US" dirty="0"/>
              <a:t>New CAT Trainings for Team </a:t>
            </a:r>
            <a:br>
              <a:rPr lang="en-US" dirty="0"/>
            </a:br>
            <a:r>
              <a:rPr lang="en-US" dirty="0"/>
              <a:t>Leads and Department Chairs</a:t>
            </a:r>
          </a:p>
        </p:txBody>
      </p:sp>
      <p:sp>
        <p:nvSpPr>
          <p:cNvPr id="3" name="Content Placeholder 2">
            <a:extLst>
              <a:ext uri="{FF2B5EF4-FFF2-40B4-BE49-F238E27FC236}">
                <a16:creationId xmlns:a16="http://schemas.microsoft.com/office/drawing/2014/main" id="{A3A6FF41-71E3-B14D-84D5-C21CB770C1E2}"/>
              </a:ext>
            </a:extLst>
          </p:cNvPr>
          <p:cNvSpPr>
            <a:spLocks noGrp="1"/>
          </p:cNvSpPr>
          <p:nvPr>
            <p:ph idx="1"/>
          </p:nvPr>
        </p:nvSpPr>
        <p:spPr/>
        <p:txBody>
          <a:bodyPr/>
          <a:lstStyle/>
          <a:p>
            <a:r>
              <a:rPr lang="en-US" sz="2400" b="1" u="sng" dirty="0"/>
              <a:t>Required</a:t>
            </a:r>
            <a:r>
              <a:rPr lang="en-US" sz="2400" dirty="0"/>
              <a:t> for Department Chairs and Grade Level Team Leads:</a:t>
            </a:r>
          </a:p>
          <a:p>
            <a:r>
              <a:rPr lang="en-US" sz="2400" dirty="0"/>
              <a:t>3-8</a:t>
            </a:r>
            <a:r>
              <a:rPr lang="en-US" sz="2400" baseline="30000" dirty="0"/>
              <a:t>th</a:t>
            </a:r>
            <a:r>
              <a:rPr lang="en-US" sz="2400" dirty="0"/>
              <a:t> grades in math, ELA, science (4-8) and special education</a:t>
            </a:r>
          </a:p>
          <a:p>
            <a:r>
              <a:rPr lang="en-US" sz="2400" dirty="0"/>
              <a:t>Dates (half day sub provided):</a:t>
            </a:r>
          </a:p>
          <a:p>
            <a:endParaRPr lang="en-US" dirty="0"/>
          </a:p>
        </p:txBody>
      </p:sp>
      <p:graphicFrame>
        <p:nvGraphicFramePr>
          <p:cNvPr id="4" name="Table 3">
            <a:extLst>
              <a:ext uri="{FF2B5EF4-FFF2-40B4-BE49-F238E27FC236}">
                <a16:creationId xmlns:a16="http://schemas.microsoft.com/office/drawing/2014/main" id="{7C4B5397-5F46-0C48-BA20-8D3D32777183}"/>
              </a:ext>
            </a:extLst>
          </p:cNvPr>
          <p:cNvGraphicFramePr>
            <a:graphicFrameLocks noGrp="1"/>
          </p:cNvGraphicFramePr>
          <p:nvPr>
            <p:extLst>
              <p:ext uri="{D42A27DB-BD31-4B8C-83A1-F6EECF244321}">
                <p14:modId xmlns:p14="http://schemas.microsoft.com/office/powerpoint/2010/main" val="1329761869"/>
              </p:ext>
            </p:extLst>
          </p:nvPr>
        </p:nvGraphicFramePr>
        <p:xfrm>
          <a:off x="1371600" y="3691016"/>
          <a:ext cx="9601200" cy="25958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971454968"/>
                    </a:ext>
                  </a:extLst>
                </a:gridCol>
                <a:gridCol w="3200400">
                  <a:extLst>
                    <a:ext uri="{9D8B030D-6E8A-4147-A177-3AD203B41FA5}">
                      <a16:colId xmlns:a16="http://schemas.microsoft.com/office/drawing/2014/main" val="477275369"/>
                    </a:ext>
                  </a:extLst>
                </a:gridCol>
                <a:gridCol w="3200400">
                  <a:extLst>
                    <a:ext uri="{9D8B030D-6E8A-4147-A177-3AD203B41FA5}">
                      <a16:colId xmlns:a16="http://schemas.microsoft.com/office/drawing/2014/main" val="1274285234"/>
                    </a:ext>
                  </a:extLst>
                </a:gridCol>
              </a:tblGrid>
              <a:tr h="370840">
                <a:tc>
                  <a:txBody>
                    <a:bodyPr/>
                    <a:lstStyle/>
                    <a:p>
                      <a:r>
                        <a:rPr lang="en-US" dirty="0"/>
                        <a:t>Date</a:t>
                      </a:r>
                    </a:p>
                  </a:txBody>
                  <a:tcPr/>
                </a:tc>
                <a:tc>
                  <a:txBody>
                    <a:bodyPr/>
                    <a:lstStyle/>
                    <a:p>
                      <a:r>
                        <a:rPr lang="en-US" dirty="0"/>
                        <a:t>Location</a:t>
                      </a:r>
                    </a:p>
                  </a:txBody>
                  <a:tcPr/>
                </a:tc>
                <a:tc>
                  <a:txBody>
                    <a:bodyPr/>
                    <a:lstStyle/>
                    <a:p>
                      <a:r>
                        <a:rPr lang="en-US" dirty="0"/>
                        <a:t>Time</a:t>
                      </a:r>
                    </a:p>
                  </a:txBody>
                  <a:tcPr/>
                </a:tc>
                <a:extLst>
                  <a:ext uri="{0D108BD9-81ED-4DB2-BD59-A6C34878D82A}">
                    <a16:rowId xmlns:a16="http://schemas.microsoft.com/office/drawing/2014/main" val="3600673672"/>
                  </a:ext>
                </a:extLst>
              </a:tr>
              <a:tr h="370840">
                <a:tc>
                  <a:txBody>
                    <a:bodyPr/>
                    <a:lstStyle/>
                    <a:p>
                      <a:r>
                        <a:rPr lang="en-US" dirty="0"/>
                        <a:t>Monday, Sept. 17</a:t>
                      </a:r>
                    </a:p>
                  </a:txBody>
                  <a:tcPr/>
                </a:tc>
                <a:tc>
                  <a:txBody>
                    <a:bodyPr/>
                    <a:lstStyle/>
                    <a:p>
                      <a:r>
                        <a:rPr lang="en-US" dirty="0"/>
                        <a:t>ASB - PDC 113</a:t>
                      </a:r>
                    </a:p>
                  </a:txBody>
                  <a:tcPr/>
                </a:tc>
                <a:tc>
                  <a:txBody>
                    <a:bodyPr/>
                    <a:lstStyle/>
                    <a:p>
                      <a:r>
                        <a:rPr lang="en-US" dirty="0"/>
                        <a:t>8-11 am, 12-3 pm.</a:t>
                      </a:r>
                    </a:p>
                  </a:txBody>
                  <a:tcPr/>
                </a:tc>
                <a:extLst>
                  <a:ext uri="{0D108BD9-81ED-4DB2-BD59-A6C34878D82A}">
                    <a16:rowId xmlns:a16="http://schemas.microsoft.com/office/drawing/2014/main" val="4132501299"/>
                  </a:ext>
                </a:extLst>
              </a:tr>
              <a:tr h="370840">
                <a:tc>
                  <a:txBody>
                    <a:bodyPr/>
                    <a:lstStyle/>
                    <a:p>
                      <a:r>
                        <a:rPr lang="en-US" dirty="0"/>
                        <a:t>Wednesday, Sept. 19</a:t>
                      </a:r>
                    </a:p>
                  </a:txBody>
                  <a:tcPr/>
                </a:tc>
                <a:tc>
                  <a:txBody>
                    <a:bodyPr/>
                    <a:lstStyle/>
                    <a:p>
                      <a:r>
                        <a:rPr lang="en-US" dirty="0"/>
                        <a:t>ASB - PDC 103</a:t>
                      </a:r>
                    </a:p>
                  </a:txBody>
                  <a:tcPr/>
                </a:tc>
                <a:tc>
                  <a:txBody>
                    <a:bodyPr/>
                    <a:lstStyle/>
                    <a:p>
                      <a:r>
                        <a:rPr lang="en-US" dirty="0"/>
                        <a:t>8-11 am, 12-3 pm</a:t>
                      </a:r>
                    </a:p>
                  </a:txBody>
                  <a:tcPr/>
                </a:tc>
                <a:extLst>
                  <a:ext uri="{0D108BD9-81ED-4DB2-BD59-A6C34878D82A}">
                    <a16:rowId xmlns:a16="http://schemas.microsoft.com/office/drawing/2014/main" val="2986370708"/>
                  </a:ext>
                </a:extLst>
              </a:tr>
              <a:tr h="370840">
                <a:tc>
                  <a:txBody>
                    <a:bodyPr/>
                    <a:lstStyle/>
                    <a:p>
                      <a:r>
                        <a:rPr lang="en-US" dirty="0"/>
                        <a:t>Thursday, Sept. 20</a:t>
                      </a:r>
                    </a:p>
                  </a:txBody>
                  <a:tcPr/>
                </a:tc>
                <a:tc>
                  <a:txBody>
                    <a:bodyPr/>
                    <a:lstStyle/>
                    <a:p>
                      <a:r>
                        <a:rPr lang="en-US" dirty="0"/>
                        <a:t>ASB - PDC 101</a:t>
                      </a:r>
                    </a:p>
                  </a:txBody>
                  <a:tcPr/>
                </a:tc>
                <a:tc>
                  <a:txBody>
                    <a:bodyPr/>
                    <a:lstStyle/>
                    <a:p>
                      <a:r>
                        <a:rPr lang="en-US" dirty="0"/>
                        <a:t>8-11 am, 12-3 pm</a:t>
                      </a:r>
                    </a:p>
                  </a:txBody>
                  <a:tcPr/>
                </a:tc>
                <a:extLst>
                  <a:ext uri="{0D108BD9-81ED-4DB2-BD59-A6C34878D82A}">
                    <a16:rowId xmlns:a16="http://schemas.microsoft.com/office/drawing/2014/main" val="1763644065"/>
                  </a:ext>
                </a:extLst>
              </a:tr>
              <a:tr h="370840">
                <a:tc>
                  <a:txBody>
                    <a:bodyPr/>
                    <a:lstStyle/>
                    <a:p>
                      <a:r>
                        <a:rPr lang="en-US" dirty="0"/>
                        <a:t>Monday, Sept. 24</a:t>
                      </a:r>
                    </a:p>
                  </a:txBody>
                  <a:tcPr/>
                </a:tc>
                <a:tc>
                  <a:txBody>
                    <a:bodyPr/>
                    <a:lstStyle/>
                    <a:p>
                      <a:r>
                        <a:rPr lang="en-US" dirty="0"/>
                        <a:t>ASB - PDC 101</a:t>
                      </a:r>
                    </a:p>
                  </a:txBody>
                  <a:tcPr/>
                </a:tc>
                <a:tc>
                  <a:txBody>
                    <a:bodyPr/>
                    <a:lstStyle/>
                    <a:p>
                      <a:r>
                        <a:rPr lang="en-US" dirty="0"/>
                        <a:t>8-11 am, 12-3 pm</a:t>
                      </a:r>
                    </a:p>
                  </a:txBody>
                  <a:tcPr/>
                </a:tc>
                <a:extLst>
                  <a:ext uri="{0D108BD9-81ED-4DB2-BD59-A6C34878D82A}">
                    <a16:rowId xmlns:a16="http://schemas.microsoft.com/office/drawing/2014/main" val="1196631369"/>
                  </a:ext>
                </a:extLst>
              </a:tr>
              <a:tr h="370840">
                <a:tc>
                  <a:txBody>
                    <a:bodyPr/>
                    <a:lstStyle/>
                    <a:p>
                      <a:r>
                        <a:rPr lang="en-US" dirty="0"/>
                        <a:t>Tuesday, Sept. 25</a:t>
                      </a:r>
                    </a:p>
                  </a:txBody>
                  <a:tcPr/>
                </a:tc>
                <a:tc>
                  <a:txBody>
                    <a:bodyPr/>
                    <a:lstStyle/>
                    <a:p>
                      <a:r>
                        <a:rPr lang="en-US" dirty="0"/>
                        <a:t>ASB - PDC 101</a:t>
                      </a:r>
                    </a:p>
                  </a:txBody>
                  <a:tcPr/>
                </a:tc>
                <a:tc>
                  <a:txBody>
                    <a:bodyPr/>
                    <a:lstStyle/>
                    <a:p>
                      <a:r>
                        <a:rPr lang="en-US" dirty="0"/>
                        <a:t>8-11 am, 12-3 pm</a:t>
                      </a:r>
                    </a:p>
                  </a:txBody>
                  <a:tcPr/>
                </a:tc>
                <a:extLst>
                  <a:ext uri="{0D108BD9-81ED-4DB2-BD59-A6C34878D82A}">
                    <a16:rowId xmlns:a16="http://schemas.microsoft.com/office/drawing/2014/main" val="4028734256"/>
                  </a:ext>
                </a:extLst>
              </a:tr>
              <a:tr h="370840">
                <a:tc>
                  <a:txBody>
                    <a:bodyPr/>
                    <a:lstStyle/>
                    <a:p>
                      <a:r>
                        <a:rPr lang="en-US" dirty="0"/>
                        <a:t>Wednesday, Sept. 26</a:t>
                      </a:r>
                    </a:p>
                  </a:txBody>
                  <a:tcPr/>
                </a:tc>
                <a:tc>
                  <a:txBody>
                    <a:bodyPr/>
                    <a:lstStyle/>
                    <a:p>
                      <a:r>
                        <a:rPr lang="en-US" dirty="0"/>
                        <a:t>ASB - PDC 101</a:t>
                      </a:r>
                    </a:p>
                  </a:txBody>
                  <a:tcPr/>
                </a:tc>
                <a:tc>
                  <a:txBody>
                    <a:bodyPr/>
                    <a:lstStyle/>
                    <a:p>
                      <a:r>
                        <a:rPr lang="en-US" dirty="0"/>
                        <a:t>8-11 am, 12-3 pm</a:t>
                      </a:r>
                    </a:p>
                  </a:txBody>
                  <a:tcPr/>
                </a:tc>
                <a:extLst>
                  <a:ext uri="{0D108BD9-81ED-4DB2-BD59-A6C34878D82A}">
                    <a16:rowId xmlns:a16="http://schemas.microsoft.com/office/drawing/2014/main" val="502862284"/>
                  </a:ext>
                </a:extLst>
              </a:tr>
            </a:tbl>
          </a:graphicData>
        </a:graphic>
      </p:graphicFrame>
      <p:pic>
        <p:nvPicPr>
          <p:cNvPr id="8" name="Picture 7">
            <a:extLst>
              <a:ext uri="{FF2B5EF4-FFF2-40B4-BE49-F238E27FC236}">
                <a16:creationId xmlns:a16="http://schemas.microsoft.com/office/drawing/2014/main" id="{F1F720FC-494D-8942-9157-2427CEFE2C07}"/>
              </a:ext>
            </a:extLst>
          </p:cNvPr>
          <p:cNvPicPr>
            <a:picLocks noChangeAspect="1"/>
          </p:cNvPicPr>
          <p:nvPr/>
        </p:nvPicPr>
        <p:blipFill>
          <a:blip r:embed="rId2"/>
          <a:stretch>
            <a:fillRect/>
          </a:stretch>
        </p:blipFill>
        <p:spPr>
          <a:xfrm>
            <a:off x="9102436" y="415636"/>
            <a:ext cx="1870364" cy="1870364"/>
          </a:xfrm>
          <a:prstGeom prst="rect">
            <a:avLst/>
          </a:prstGeom>
        </p:spPr>
      </p:pic>
    </p:spTree>
    <p:extLst>
      <p:ext uri="{BB962C8B-B14F-4D97-AF65-F5344CB8AC3E}">
        <p14:creationId xmlns:p14="http://schemas.microsoft.com/office/powerpoint/2010/main" val="1892933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E209-341E-1743-8B87-191DFF463A7A}"/>
              </a:ext>
            </a:extLst>
          </p:cNvPr>
          <p:cNvSpPr>
            <a:spLocks noGrp="1"/>
          </p:cNvSpPr>
          <p:nvPr>
            <p:ph type="title"/>
          </p:nvPr>
        </p:nvSpPr>
        <p:spPr/>
        <p:txBody>
          <a:bodyPr/>
          <a:lstStyle/>
          <a:p>
            <a:r>
              <a:rPr lang="en-US" dirty="0"/>
              <a:t>Optional New CAT Trainings</a:t>
            </a:r>
          </a:p>
        </p:txBody>
      </p:sp>
      <p:sp>
        <p:nvSpPr>
          <p:cNvPr id="3" name="Content Placeholder 2">
            <a:extLst>
              <a:ext uri="{FF2B5EF4-FFF2-40B4-BE49-F238E27FC236}">
                <a16:creationId xmlns:a16="http://schemas.microsoft.com/office/drawing/2014/main" id="{69FE47A9-47E2-9545-8F4E-881FC40F5079}"/>
              </a:ext>
            </a:extLst>
          </p:cNvPr>
          <p:cNvSpPr>
            <a:spLocks noGrp="1"/>
          </p:cNvSpPr>
          <p:nvPr>
            <p:ph idx="1"/>
          </p:nvPr>
        </p:nvSpPr>
        <p:spPr>
          <a:xfrm>
            <a:off x="1371600" y="1428750"/>
            <a:ext cx="9601200" cy="1790700"/>
          </a:xfrm>
        </p:spPr>
        <p:txBody>
          <a:bodyPr/>
          <a:lstStyle/>
          <a:p>
            <a:pPr>
              <a:spcBef>
                <a:spcPts val="0"/>
              </a:spcBef>
              <a:spcAft>
                <a:spcPts val="0"/>
              </a:spcAft>
            </a:pPr>
            <a:r>
              <a:rPr lang="en-US" sz="2400" dirty="0"/>
              <a:t>For grades 3-8 math, ELA, science (4-8) and special</a:t>
            </a:r>
          </a:p>
          <a:p>
            <a:pPr marL="0" indent="0">
              <a:spcBef>
                <a:spcPts val="0"/>
              </a:spcBef>
              <a:spcAft>
                <a:spcPts val="0"/>
              </a:spcAft>
              <a:buNone/>
            </a:pPr>
            <a:r>
              <a:rPr lang="en-US" sz="2400" dirty="0"/>
              <a:t>education teachers that will be administering the new CAT</a:t>
            </a:r>
          </a:p>
          <a:p>
            <a:r>
              <a:rPr lang="en-US" sz="2400" dirty="0"/>
              <a:t>After contract time, paid at in-service rate</a:t>
            </a:r>
          </a:p>
          <a:p>
            <a:r>
              <a:rPr lang="en-US" sz="2400" dirty="0"/>
              <a:t>OPTIONAL, but encouraged</a:t>
            </a:r>
          </a:p>
          <a:p>
            <a:endParaRPr lang="en-US" dirty="0"/>
          </a:p>
        </p:txBody>
      </p:sp>
      <p:graphicFrame>
        <p:nvGraphicFramePr>
          <p:cNvPr id="4" name="Table 3">
            <a:extLst>
              <a:ext uri="{FF2B5EF4-FFF2-40B4-BE49-F238E27FC236}">
                <a16:creationId xmlns:a16="http://schemas.microsoft.com/office/drawing/2014/main" id="{49DABD91-1623-3840-A2A6-2F29F512AA37}"/>
              </a:ext>
            </a:extLst>
          </p:cNvPr>
          <p:cNvGraphicFramePr>
            <a:graphicFrameLocks noGrp="1"/>
          </p:cNvGraphicFramePr>
          <p:nvPr>
            <p:extLst>
              <p:ext uri="{D42A27DB-BD31-4B8C-83A1-F6EECF244321}">
                <p14:modId xmlns:p14="http://schemas.microsoft.com/office/powerpoint/2010/main" val="3511551818"/>
              </p:ext>
            </p:extLst>
          </p:nvPr>
        </p:nvGraphicFramePr>
        <p:xfrm>
          <a:off x="1371599" y="3219450"/>
          <a:ext cx="10491849" cy="3337560"/>
        </p:xfrm>
        <a:graphic>
          <a:graphicData uri="http://schemas.openxmlformats.org/drawingml/2006/table">
            <a:tbl>
              <a:tblPr firstRow="1" bandRow="1">
                <a:tableStyleId>{5C22544A-7EE6-4342-B048-85BDC9FD1C3A}</a:tableStyleId>
              </a:tblPr>
              <a:tblGrid>
                <a:gridCol w="3497283">
                  <a:extLst>
                    <a:ext uri="{9D8B030D-6E8A-4147-A177-3AD203B41FA5}">
                      <a16:colId xmlns:a16="http://schemas.microsoft.com/office/drawing/2014/main" val="3763863964"/>
                    </a:ext>
                  </a:extLst>
                </a:gridCol>
                <a:gridCol w="3497283">
                  <a:extLst>
                    <a:ext uri="{9D8B030D-6E8A-4147-A177-3AD203B41FA5}">
                      <a16:colId xmlns:a16="http://schemas.microsoft.com/office/drawing/2014/main" val="3744824469"/>
                    </a:ext>
                  </a:extLst>
                </a:gridCol>
                <a:gridCol w="3497283">
                  <a:extLst>
                    <a:ext uri="{9D8B030D-6E8A-4147-A177-3AD203B41FA5}">
                      <a16:colId xmlns:a16="http://schemas.microsoft.com/office/drawing/2014/main" val="3382381536"/>
                    </a:ext>
                  </a:extLst>
                </a:gridCol>
              </a:tblGrid>
              <a:tr h="370840">
                <a:tc>
                  <a:txBody>
                    <a:bodyPr/>
                    <a:lstStyle/>
                    <a:p>
                      <a:r>
                        <a:rPr lang="en-US" dirty="0"/>
                        <a:t>Date</a:t>
                      </a:r>
                    </a:p>
                  </a:txBody>
                  <a:tcPr/>
                </a:tc>
                <a:tc>
                  <a:txBody>
                    <a:bodyPr/>
                    <a:lstStyle/>
                    <a:p>
                      <a:r>
                        <a:rPr lang="en-US" dirty="0"/>
                        <a:t>Location</a:t>
                      </a:r>
                    </a:p>
                  </a:txBody>
                  <a:tcPr/>
                </a:tc>
                <a:tc>
                  <a:txBody>
                    <a:bodyPr/>
                    <a:lstStyle/>
                    <a:p>
                      <a:r>
                        <a:rPr lang="en-US" dirty="0"/>
                        <a:t>Time</a:t>
                      </a:r>
                    </a:p>
                  </a:txBody>
                  <a:tcPr/>
                </a:tc>
                <a:extLst>
                  <a:ext uri="{0D108BD9-81ED-4DB2-BD59-A6C34878D82A}">
                    <a16:rowId xmlns:a16="http://schemas.microsoft.com/office/drawing/2014/main" val="123942676"/>
                  </a:ext>
                </a:extLst>
              </a:tr>
              <a:tr h="370840">
                <a:tc>
                  <a:txBody>
                    <a:bodyPr/>
                    <a:lstStyle/>
                    <a:p>
                      <a:r>
                        <a:rPr lang="en-US" dirty="0"/>
                        <a:t>Monday, Sept. 17</a:t>
                      </a:r>
                    </a:p>
                  </a:txBody>
                  <a:tcPr/>
                </a:tc>
                <a:tc>
                  <a:txBody>
                    <a:bodyPr/>
                    <a:lstStyle/>
                    <a:p>
                      <a:r>
                        <a:rPr lang="en-US" dirty="0"/>
                        <a:t>ASB - PDC 102</a:t>
                      </a:r>
                    </a:p>
                  </a:txBody>
                  <a:tcPr/>
                </a:tc>
                <a:tc>
                  <a:txBody>
                    <a:bodyPr/>
                    <a:lstStyle/>
                    <a:p>
                      <a:r>
                        <a:rPr lang="en-US" dirty="0"/>
                        <a:t>3:30-6:30 pm</a:t>
                      </a:r>
                    </a:p>
                  </a:txBody>
                  <a:tcPr/>
                </a:tc>
                <a:extLst>
                  <a:ext uri="{0D108BD9-81ED-4DB2-BD59-A6C34878D82A}">
                    <a16:rowId xmlns:a16="http://schemas.microsoft.com/office/drawing/2014/main" val="2767204359"/>
                  </a:ext>
                </a:extLst>
              </a:tr>
              <a:tr h="370840">
                <a:tc>
                  <a:txBody>
                    <a:bodyPr/>
                    <a:lstStyle/>
                    <a:p>
                      <a:r>
                        <a:rPr lang="en-US" dirty="0"/>
                        <a:t>Tuesday, Sept. 18</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1784761805"/>
                  </a:ext>
                </a:extLst>
              </a:tr>
              <a:tr h="370840">
                <a:tc>
                  <a:txBody>
                    <a:bodyPr/>
                    <a:lstStyle/>
                    <a:p>
                      <a:r>
                        <a:rPr lang="en-US" dirty="0"/>
                        <a:t>Wednesday, Sept. 19</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4238849505"/>
                  </a:ext>
                </a:extLst>
              </a:tr>
              <a:tr h="370840">
                <a:tc>
                  <a:txBody>
                    <a:bodyPr/>
                    <a:lstStyle/>
                    <a:p>
                      <a:r>
                        <a:rPr lang="en-US" dirty="0"/>
                        <a:t>Thursday, Sept. 20</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1821353385"/>
                  </a:ext>
                </a:extLst>
              </a:tr>
              <a:tr h="370840">
                <a:tc>
                  <a:txBody>
                    <a:bodyPr/>
                    <a:lstStyle/>
                    <a:p>
                      <a:r>
                        <a:rPr lang="en-US" dirty="0"/>
                        <a:t>Monday, Sept. 24</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3184023995"/>
                  </a:ext>
                </a:extLst>
              </a:tr>
              <a:tr h="370840">
                <a:tc>
                  <a:txBody>
                    <a:bodyPr/>
                    <a:lstStyle/>
                    <a:p>
                      <a:r>
                        <a:rPr lang="en-US" dirty="0"/>
                        <a:t>Tuesday, Sept. 25</a:t>
                      </a:r>
                    </a:p>
                  </a:txBody>
                  <a:tcPr/>
                </a:tc>
                <a:tc>
                  <a:txBody>
                    <a:bodyPr/>
                    <a:lstStyle/>
                    <a:p>
                      <a:r>
                        <a:rPr lang="en-US" dirty="0"/>
                        <a:t>DO–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439022002"/>
                  </a:ext>
                </a:extLst>
              </a:tr>
              <a:tr h="370840">
                <a:tc>
                  <a:txBody>
                    <a:bodyPr/>
                    <a:lstStyle/>
                    <a:p>
                      <a:r>
                        <a:rPr lang="en-US" dirty="0"/>
                        <a:t>Wednesday, Sept. 26</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3073267233"/>
                  </a:ext>
                </a:extLst>
              </a:tr>
              <a:tr h="370840">
                <a:tc>
                  <a:txBody>
                    <a:bodyPr/>
                    <a:lstStyle/>
                    <a:p>
                      <a:r>
                        <a:rPr lang="en-US" dirty="0"/>
                        <a:t>Thursday, Sept. 27</a:t>
                      </a:r>
                    </a:p>
                  </a:txBody>
                  <a:tcPr/>
                </a:tc>
                <a:tc>
                  <a:txBody>
                    <a:bodyPr/>
                    <a:lstStyle/>
                    <a:p>
                      <a:r>
                        <a:rPr lang="en-US" dirty="0"/>
                        <a:t>DO – Room 129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3:30-6:30 pm</a:t>
                      </a:r>
                    </a:p>
                  </a:txBody>
                  <a:tcPr/>
                </a:tc>
                <a:extLst>
                  <a:ext uri="{0D108BD9-81ED-4DB2-BD59-A6C34878D82A}">
                    <a16:rowId xmlns:a16="http://schemas.microsoft.com/office/drawing/2014/main" val="2950286833"/>
                  </a:ext>
                </a:extLst>
              </a:tr>
            </a:tbl>
          </a:graphicData>
        </a:graphic>
      </p:graphicFrame>
      <p:pic>
        <p:nvPicPr>
          <p:cNvPr id="6" name="Picture 5">
            <a:extLst>
              <a:ext uri="{FF2B5EF4-FFF2-40B4-BE49-F238E27FC236}">
                <a16:creationId xmlns:a16="http://schemas.microsoft.com/office/drawing/2014/main" id="{E223B169-DA76-9144-84A5-1A342B7C5BC9}"/>
              </a:ext>
            </a:extLst>
          </p:cNvPr>
          <p:cNvPicPr>
            <a:picLocks noChangeAspect="1"/>
          </p:cNvPicPr>
          <p:nvPr/>
        </p:nvPicPr>
        <p:blipFill>
          <a:blip r:embed="rId2"/>
          <a:stretch>
            <a:fillRect/>
          </a:stretch>
        </p:blipFill>
        <p:spPr>
          <a:xfrm>
            <a:off x="9200061" y="398961"/>
            <a:ext cx="2663387" cy="2663387"/>
          </a:xfrm>
          <a:prstGeom prst="rect">
            <a:avLst/>
          </a:prstGeom>
        </p:spPr>
      </p:pic>
    </p:spTree>
    <p:extLst>
      <p:ext uri="{BB962C8B-B14F-4D97-AF65-F5344CB8AC3E}">
        <p14:creationId xmlns:p14="http://schemas.microsoft.com/office/powerpoint/2010/main" val="3092416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EBB1-8F2F-6A42-9190-B9657DD77179}"/>
              </a:ext>
            </a:extLst>
          </p:cNvPr>
          <p:cNvSpPr>
            <a:spLocks noGrp="1"/>
          </p:cNvSpPr>
          <p:nvPr>
            <p:ph type="title"/>
          </p:nvPr>
        </p:nvSpPr>
        <p:spPr/>
        <p:txBody>
          <a:bodyPr/>
          <a:lstStyle/>
          <a:p>
            <a:r>
              <a:rPr lang="en-US" dirty="0"/>
              <a:t>Accountability Updates</a:t>
            </a:r>
          </a:p>
        </p:txBody>
      </p:sp>
      <p:sp>
        <p:nvSpPr>
          <p:cNvPr id="3" name="Content Placeholder 2">
            <a:extLst>
              <a:ext uri="{FF2B5EF4-FFF2-40B4-BE49-F238E27FC236}">
                <a16:creationId xmlns:a16="http://schemas.microsoft.com/office/drawing/2014/main" id="{D4DB8CE7-2478-E442-8426-6E2E2B4D471D}"/>
              </a:ext>
            </a:extLst>
          </p:cNvPr>
          <p:cNvSpPr>
            <a:spLocks noGrp="1"/>
          </p:cNvSpPr>
          <p:nvPr>
            <p:ph idx="1"/>
          </p:nvPr>
        </p:nvSpPr>
        <p:spPr>
          <a:xfrm>
            <a:off x="1371599" y="2902527"/>
            <a:ext cx="10515599" cy="3581400"/>
          </a:xfrm>
        </p:spPr>
        <p:txBody>
          <a:bodyPr/>
          <a:lstStyle/>
          <a:p>
            <a:r>
              <a:rPr lang="en-US" sz="3000" dirty="0"/>
              <a:t>No letter grade will be released to the public</a:t>
            </a:r>
          </a:p>
          <a:p>
            <a:r>
              <a:rPr lang="en-US" sz="3000" dirty="0"/>
              <a:t>SAGE performance data will be released to the public in November 2018</a:t>
            </a:r>
          </a:p>
          <a:p>
            <a:r>
              <a:rPr lang="en-US" sz="3000" dirty="0"/>
              <a:t>School Grading Report Cards will be published in December 2018</a:t>
            </a:r>
          </a:p>
          <a:p>
            <a:endParaRPr lang="en-US" dirty="0"/>
          </a:p>
        </p:txBody>
      </p:sp>
      <p:pic>
        <p:nvPicPr>
          <p:cNvPr id="5" name="Picture 4">
            <a:extLst>
              <a:ext uri="{FF2B5EF4-FFF2-40B4-BE49-F238E27FC236}">
                <a16:creationId xmlns:a16="http://schemas.microsoft.com/office/drawing/2014/main" id="{FD5D3560-A6B6-D94E-911D-0ADD2C8C16BD}"/>
              </a:ext>
            </a:extLst>
          </p:cNvPr>
          <p:cNvPicPr>
            <a:picLocks noChangeAspect="1"/>
          </p:cNvPicPr>
          <p:nvPr/>
        </p:nvPicPr>
        <p:blipFill>
          <a:blip r:embed="rId2"/>
          <a:stretch>
            <a:fillRect/>
          </a:stretch>
        </p:blipFill>
        <p:spPr>
          <a:xfrm>
            <a:off x="7730837" y="173924"/>
            <a:ext cx="3764477" cy="2509651"/>
          </a:xfrm>
          <a:prstGeom prst="rect">
            <a:avLst/>
          </a:prstGeom>
        </p:spPr>
      </p:pic>
    </p:spTree>
    <p:extLst>
      <p:ext uri="{BB962C8B-B14F-4D97-AF65-F5344CB8AC3E}">
        <p14:creationId xmlns:p14="http://schemas.microsoft.com/office/powerpoint/2010/main" val="3624632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8920-4981-8B43-B6F1-EC5DA54C5A68}"/>
              </a:ext>
            </a:extLst>
          </p:cNvPr>
          <p:cNvSpPr>
            <a:spLocks noGrp="1"/>
          </p:cNvSpPr>
          <p:nvPr>
            <p:ph type="title"/>
          </p:nvPr>
        </p:nvSpPr>
        <p:spPr/>
        <p:txBody>
          <a:bodyPr/>
          <a:lstStyle/>
          <a:p>
            <a:r>
              <a:rPr lang="en-US" dirty="0"/>
              <a:t>9</a:t>
            </a:r>
            <a:r>
              <a:rPr lang="en-US" baseline="30000" dirty="0"/>
              <a:t>th</a:t>
            </a:r>
            <a:r>
              <a:rPr lang="en-US" dirty="0"/>
              <a:t> Grade SAGE and the ACT</a:t>
            </a:r>
          </a:p>
        </p:txBody>
      </p:sp>
      <p:sp>
        <p:nvSpPr>
          <p:cNvPr id="3" name="Content Placeholder 2">
            <a:extLst>
              <a:ext uri="{FF2B5EF4-FFF2-40B4-BE49-F238E27FC236}">
                <a16:creationId xmlns:a16="http://schemas.microsoft.com/office/drawing/2014/main" id="{A4E741AA-F069-464D-8CDB-54CA2EE0DFDC}"/>
              </a:ext>
            </a:extLst>
          </p:cNvPr>
          <p:cNvSpPr>
            <a:spLocks noGrp="1"/>
          </p:cNvSpPr>
          <p:nvPr>
            <p:ph idx="1"/>
          </p:nvPr>
        </p:nvSpPr>
        <p:spPr/>
        <p:txBody>
          <a:bodyPr/>
          <a:lstStyle/>
          <a:p>
            <a:r>
              <a:rPr lang="en-US" sz="2400" dirty="0"/>
              <a:t>ACT English, Reading, Math and Science test modules focus on similar critical thinking skills:</a:t>
            </a:r>
          </a:p>
          <a:p>
            <a:pPr lvl="1"/>
            <a:r>
              <a:rPr lang="en-US" sz="2400" dirty="0"/>
              <a:t>Examples:</a:t>
            </a:r>
          </a:p>
          <a:p>
            <a:pPr lvl="1"/>
            <a:r>
              <a:rPr lang="en-US" sz="2400" dirty="0"/>
              <a:t>Reasoning (if/then, compare/contrast, cause/effect)</a:t>
            </a:r>
          </a:p>
          <a:p>
            <a:pPr lvl="1"/>
            <a:r>
              <a:rPr lang="en-US" sz="2400" dirty="0"/>
              <a:t>Evaluating – determining importance, key details</a:t>
            </a:r>
          </a:p>
          <a:p>
            <a:pPr lvl="1"/>
            <a:r>
              <a:rPr lang="en-US" sz="2400" dirty="0"/>
              <a:t>Analysis - how would x be impacted if I changed y, inferring, predicting</a:t>
            </a:r>
          </a:p>
          <a:p>
            <a:pPr lvl="1"/>
            <a:r>
              <a:rPr lang="en-US" sz="2400" dirty="0"/>
              <a:t>Synthesis – applying learned concepts to other contexts</a:t>
            </a:r>
          </a:p>
          <a:p>
            <a:pPr lvl="1"/>
            <a:endParaRPr lang="en-US" dirty="0"/>
          </a:p>
        </p:txBody>
      </p:sp>
    </p:spTree>
    <p:extLst>
      <p:ext uri="{BB962C8B-B14F-4D97-AF65-F5344CB8AC3E}">
        <p14:creationId xmlns:p14="http://schemas.microsoft.com/office/powerpoint/2010/main" val="3797608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D4B5-4973-7D4B-9388-88FAC4CFB39D}"/>
              </a:ext>
            </a:extLst>
          </p:cNvPr>
          <p:cNvSpPr>
            <a:spLocks noGrp="1"/>
          </p:cNvSpPr>
          <p:nvPr>
            <p:ph type="title"/>
          </p:nvPr>
        </p:nvSpPr>
        <p:spPr/>
        <p:txBody>
          <a:bodyPr/>
          <a:lstStyle/>
          <a:p>
            <a:r>
              <a:rPr lang="en-US" dirty="0"/>
              <a:t>9</a:t>
            </a:r>
            <a:r>
              <a:rPr lang="en-US" baseline="30000" dirty="0"/>
              <a:t>th</a:t>
            </a:r>
            <a:r>
              <a:rPr lang="en-US" dirty="0"/>
              <a:t> Grade SAGE and the ACT</a:t>
            </a:r>
          </a:p>
        </p:txBody>
      </p:sp>
      <p:sp>
        <p:nvSpPr>
          <p:cNvPr id="4" name="Content Placeholder 2">
            <a:extLst>
              <a:ext uri="{FF2B5EF4-FFF2-40B4-BE49-F238E27FC236}">
                <a16:creationId xmlns:a16="http://schemas.microsoft.com/office/drawing/2014/main" id="{24986471-BB7B-2249-B6FD-5C036CA6D038}"/>
              </a:ext>
            </a:extLst>
          </p:cNvPr>
          <p:cNvSpPr>
            <a:spLocks noGrp="1"/>
          </p:cNvSpPr>
          <p:nvPr>
            <p:ph idx="1"/>
          </p:nvPr>
        </p:nvSpPr>
        <p:spPr/>
        <p:txBody>
          <a:bodyPr>
            <a:normAutofit/>
          </a:bodyPr>
          <a:lstStyle/>
          <a:p>
            <a:r>
              <a:rPr lang="en-US" sz="2400" dirty="0"/>
              <a:t>Scores on the 9</a:t>
            </a:r>
            <a:r>
              <a:rPr lang="en-US" sz="2400" baseline="30000" dirty="0"/>
              <a:t>th</a:t>
            </a:r>
            <a:r>
              <a:rPr lang="en-US" sz="2400" dirty="0"/>
              <a:t> grade SAGE and the 11</a:t>
            </a:r>
            <a:r>
              <a:rPr lang="en-US" sz="2400" baseline="30000" dirty="0"/>
              <a:t>th</a:t>
            </a:r>
            <a:r>
              <a:rPr lang="en-US" sz="2400" dirty="0"/>
              <a:t> grade SAGE for the same cohort of students have a moderate correlation ranging from .6 to .8 on a 0-1 scale.</a:t>
            </a:r>
          </a:p>
          <a:p>
            <a:r>
              <a:rPr lang="en-US" sz="2400" dirty="0"/>
              <a:t>Correlation means that one variable tends to rise and fall with the other variable, but it doesn’t indicate a directional relationship.</a:t>
            </a:r>
          </a:p>
          <a:p>
            <a:r>
              <a:rPr lang="en-US" sz="2400" dirty="0"/>
              <a:t>For every increase of 30 scale score points on SAGE in 9</a:t>
            </a:r>
            <a:r>
              <a:rPr lang="en-US" sz="2400" baseline="30000" dirty="0"/>
              <a:t>th</a:t>
            </a:r>
            <a:r>
              <a:rPr lang="en-US" sz="2400" dirty="0"/>
              <a:t> grade ELA and math, we can predict a 1 point ACT English and Math score increase.</a:t>
            </a:r>
          </a:p>
          <a:p>
            <a:endParaRPr lang="en-US" dirty="0"/>
          </a:p>
          <a:p>
            <a:endParaRPr lang="en-US" dirty="0"/>
          </a:p>
        </p:txBody>
      </p:sp>
    </p:spTree>
    <p:extLst>
      <p:ext uri="{BB962C8B-B14F-4D97-AF65-F5344CB8AC3E}">
        <p14:creationId xmlns:p14="http://schemas.microsoft.com/office/powerpoint/2010/main" val="4163202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D2AE-EDAF-EA44-986B-10BBC42A4CBE}"/>
              </a:ext>
            </a:extLst>
          </p:cNvPr>
          <p:cNvSpPr>
            <a:spLocks noGrp="1"/>
          </p:cNvSpPr>
          <p:nvPr>
            <p:ph type="title"/>
          </p:nvPr>
        </p:nvSpPr>
        <p:spPr>
          <a:xfrm>
            <a:off x="1371600" y="270163"/>
            <a:ext cx="9601200" cy="1485900"/>
          </a:xfrm>
        </p:spPr>
        <p:txBody>
          <a:bodyPr/>
          <a:lstStyle/>
          <a:p>
            <a:r>
              <a:rPr lang="en-US" dirty="0"/>
              <a:t>9</a:t>
            </a:r>
            <a:r>
              <a:rPr lang="en-US" baseline="30000" dirty="0"/>
              <a:t>th</a:t>
            </a:r>
            <a:r>
              <a:rPr lang="en-US" dirty="0"/>
              <a:t> Grade SAGE and the ACT</a:t>
            </a:r>
          </a:p>
        </p:txBody>
      </p:sp>
      <p:graphicFrame>
        <p:nvGraphicFramePr>
          <p:cNvPr id="8" name="Table 7">
            <a:extLst>
              <a:ext uri="{FF2B5EF4-FFF2-40B4-BE49-F238E27FC236}">
                <a16:creationId xmlns:a16="http://schemas.microsoft.com/office/drawing/2014/main" id="{700F1FA0-47B4-A241-8356-AD3E8789A85F}"/>
              </a:ext>
            </a:extLst>
          </p:cNvPr>
          <p:cNvGraphicFramePr>
            <a:graphicFrameLocks noGrp="1"/>
          </p:cNvGraphicFramePr>
          <p:nvPr>
            <p:extLst>
              <p:ext uri="{D42A27DB-BD31-4B8C-83A1-F6EECF244321}">
                <p14:modId xmlns:p14="http://schemas.microsoft.com/office/powerpoint/2010/main" val="775864732"/>
              </p:ext>
            </p:extLst>
          </p:nvPr>
        </p:nvGraphicFramePr>
        <p:xfrm>
          <a:off x="1371600" y="1128713"/>
          <a:ext cx="10344149" cy="5542248"/>
        </p:xfrm>
        <a:graphic>
          <a:graphicData uri="http://schemas.openxmlformats.org/drawingml/2006/table">
            <a:tbl>
              <a:tblPr firstRow="1" bandRow="1">
                <a:tableStyleId>{5C22544A-7EE6-4342-B048-85BDC9FD1C3A}</a:tableStyleId>
              </a:tblPr>
              <a:tblGrid>
                <a:gridCol w="2398921">
                  <a:extLst>
                    <a:ext uri="{9D8B030D-6E8A-4147-A177-3AD203B41FA5}">
                      <a16:colId xmlns:a16="http://schemas.microsoft.com/office/drawing/2014/main" val="4069742470"/>
                    </a:ext>
                  </a:extLst>
                </a:gridCol>
                <a:gridCol w="1983109">
                  <a:extLst>
                    <a:ext uri="{9D8B030D-6E8A-4147-A177-3AD203B41FA5}">
                      <a16:colId xmlns:a16="http://schemas.microsoft.com/office/drawing/2014/main" val="2293775353"/>
                    </a:ext>
                  </a:extLst>
                </a:gridCol>
                <a:gridCol w="2047080">
                  <a:extLst>
                    <a:ext uri="{9D8B030D-6E8A-4147-A177-3AD203B41FA5}">
                      <a16:colId xmlns:a16="http://schemas.microsoft.com/office/drawing/2014/main" val="2433714474"/>
                    </a:ext>
                  </a:extLst>
                </a:gridCol>
                <a:gridCol w="1970314">
                  <a:extLst>
                    <a:ext uri="{9D8B030D-6E8A-4147-A177-3AD203B41FA5}">
                      <a16:colId xmlns:a16="http://schemas.microsoft.com/office/drawing/2014/main" val="1380540184"/>
                    </a:ext>
                  </a:extLst>
                </a:gridCol>
                <a:gridCol w="1944725">
                  <a:extLst>
                    <a:ext uri="{9D8B030D-6E8A-4147-A177-3AD203B41FA5}">
                      <a16:colId xmlns:a16="http://schemas.microsoft.com/office/drawing/2014/main" val="3869116798"/>
                    </a:ext>
                  </a:extLst>
                </a:gridCol>
              </a:tblGrid>
              <a:tr h="692781">
                <a:tc>
                  <a:txBody>
                    <a:bodyPr/>
                    <a:lstStyle/>
                    <a:p>
                      <a:endParaRPr lang="en-US" sz="2400" dirty="0"/>
                    </a:p>
                  </a:txBody>
                  <a:tcPr/>
                </a:tc>
                <a:tc>
                  <a:txBody>
                    <a:bodyPr/>
                    <a:lstStyle/>
                    <a:p>
                      <a:r>
                        <a:rPr lang="en-US" sz="2400" dirty="0"/>
                        <a:t>ACT English</a:t>
                      </a:r>
                    </a:p>
                  </a:txBody>
                  <a:tcPr/>
                </a:tc>
                <a:tc>
                  <a:txBody>
                    <a:bodyPr/>
                    <a:lstStyle/>
                    <a:p>
                      <a:r>
                        <a:rPr lang="en-US" sz="2400" dirty="0"/>
                        <a:t>ACT Reading</a:t>
                      </a:r>
                    </a:p>
                  </a:txBody>
                  <a:tcPr/>
                </a:tc>
                <a:tc>
                  <a:txBody>
                    <a:bodyPr/>
                    <a:lstStyle/>
                    <a:p>
                      <a:r>
                        <a:rPr lang="en-US" sz="2400" dirty="0"/>
                        <a:t>ACT Math</a:t>
                      </a:r>
                    </a:p>
                  </a:txBody>
                  <a:tcPr/>
                </a:tc>
                <a:tc>
                  <a:txBody>
                    <a:bodyPr/>
                    <a:lstStyle/>
                    <a:p>
                      <a:r>
                        <a:rPr lang="en-US" sz="2400" dirty="0"/>
                        <a:t>ACT Science</a:t>
                      </a:r>
                    </a:p>
                  </a:txBody>
                  <a:tcPr/>
                </a:tc>
                <a:extLst>
                  <a:ext uri="{0D108BD9-81ED-4DB2-BD59-A6C34878D82A}">
                    <a16:rowId xmlns:a16="http://schemas.microsoft.com/office/drawing/2014/main" val="1377673784"/>
                  </a:ext>
                </a:extLst>
              </a:tr>
              <a:tr h="692781">
                <a:tc>
                  <a:txBody>
                    <a:bodyPr/>
                    <a:lstStyle/>
                    <a:p>
                      <a:r>
                        <a:rPr lang="en-US" sz="2400" dirty="0"/>
                        <a:t>SAGE ELA</a:t>
                      </a:r>
                    </a:p>
                  </a:txBody>
                  <a:tcPr/>
                </a:tc>
                <a:tc>
                  <a:txBody>
                    <a:bodyPr/>
                    <a:lstStyle/>
                    <a:p>
                      <a:r>
                        <a:rPr lang="en-US" sz="2400" dirty="0"/>
                        <a:t>.783</a:t>
                      </a:r>
                    </a:p>
                  </a:txBody>
                  <a:tcPr/>
                </a:tc>
                <a:tc>
                  <a:txBody>
                    <a:bodyPr/>
                    <a:lstStyle/>
                    <a:p>
                      <a:r>
                        <a:rPr lang="en-US" sz="2400" dirty="0"/>
                        <a:t>.685</a:t>
                      </a:r>
                    </a:p>
                  </a:txBody>
                  <a:tcPr/>
                </a:tc>
                <a:tc>
                  <a:txBody>
                    <a:bodyPr/>
                    <a:lstStyle/>
                    <a:p>
                      <a:r>
                        <a:rPr lang="en-US" sz="2400" dirty="0"/>
                        <a:t>.626</a:t>
                      </a:r>
                    </a:p>
                  </a:txBody>
                  <a:tcPr/>
                </a:tc>
                <a:tc>
                  <a:txBody>
                    <a:bodyPr/>
                    <a:lstStyle/>
                    <a:p>
                      <a:r>
                        <a:rPr lang="en-US" sz="2400" dirty="0"/>
                        <a:t>.770</a:t>
                      </a:r>
                    </a:p>
                  </a:txBody>
                  <a:tcPr/>
                </a:tc>
                <a:extLst>
                  <a:ext uri="{0D108BD9-81ED-4DB2-BD59-A6C34878D82A}">
                    <a16:rowId xmlns:a16="http://schemas.microsoft.com/office/drawing/2014/main" val="3322695901"/>
                  </a:ext>
                </a:extLst>
              </a:tr>
              <a:tr h="692781">
                <a:tc>
                  <a:txBody>
                    <a:bodyPr/>
                    <a:lstStyle/>
                    <a:p>
                      <a:r>
                        <a:rPr lang="en-US" sz="2400" dirty="0"/>
                        <a:t>SAGE Math</a:t>
                      </a:r>
                    </a:p>
                  </a:txBody>
                  <a:tcPr/>
                </a:tc>
                <a:tc>
                  <a:txBody>
                    <a:bodyPr/>
                    <a:lstStyle/>
                    <a:p>
                      <a:r>
                        <a:rPr lang="en-US" sz="2400" dirty="0"/>
                        <a:t>.657</a:t>
                      </a:r>
                    </a:p>
                  </a:txBody>
                  <a:tcPr/>
                </a:tc>
                <a:tc>
                  <a:txBody>
                    <a:bodyPr/>
                    <a:lstStyle/>
                    <a:p>
                      <a:r>
                        <a:rPr lang="en-US" sz="2400" dirty="0"/>
                        <a:t>.646</a:t>
                      </a:r>
                    </a:p>
                  </a:txBody>
                  <a:tcPr/>
                </a:tc>
                <a:tc>
                  <a:txBody>
                    <a:bodyPr/>
                    <a:lstStyle/>
                    <a:p>
                      <a:r>
                        <a:rPr lang="en-US" sz="2400" dirty="0"/>
                        <a:t>.718</a:t>
                      </a:r>
                    </a:p>
                  </a:txBody>
                  <a:tcPr/>
                </a:tc>
                <a:tc>
                  <a:txBody>
                    <a:bodyPr/>
                    <a:lstStyle/>
                    <a:p>
                      <a:r>
                        <a:rPr lang="en-US" sz="2400" dirty="0"/>
                        <a:t>.781</a:t>
                      </a:r>
                    </a:p>
                  </a:txBody>
                  <a:tcPr/>
                </a:tc>
                <a:extLst>
                  <a:ext uri="{0D108BD9-81ED-4DB2-BD59-A6C34878D82A}">
                    <a16:rowId xmlns:a16="http://schemas.microsoft.com/office/drawing/2014/main" val="4097906896"/>
                  </a:ext>
                </a:extLst>
              </a:tr>
              <a:tr h="692781">
                <a:tc>
                  <a:txBody>
                    <a:bodyPr/>
                    <a:lstStyle/>
                    <a:p>
                      <a:r>
                        <a:rPr lang="en-US" sz="2400" dirty="0"/>
                        <a:t>SAGE Science</a:t>
                      </a:r>
                    </a:p>
                  </a:txBody>
                  <a:tcPr/>
                </a:tc>
                <a:tc>
                  <a:txBody>
                    <a:bodyPr/>
                    <a:lstStyle/>
                    <a:p>
                      <a:r>
                        <a:rPr lang="en-US" sz="2400" dirty="0"/>
                        <a:t>.617</a:t>
                      </a:r>
                    </a:p>
                  </a:txBody>
                  <a:tcPr/>
                </a:tc>
                <a:tc>
                  <a:txBody>
                    <a:bodyPr/>
                    <a:lstStyle/>
                    <a:p>
                      <a:r>
                        <a:rPr lang="en-US" sz="2400" dirty="0"/>
                        <a:t>.607</a:t>
                      </a:r>
                    </a:p>
                  </a:txBody>
                  <a:tcPr/>
                </a:tc>
                <a:tc>
                  <a:txBody>
                    <a:bodyPr/>
                    <a:lstStyle/>
                    <a:p>
                      <a:r>
                        <a:rPr lang="en-US" sz="2400" dirty="0"/>
                        <a:t>.629</a:t>
                      </a:r>
                    </a:p>
                  </a:txBody>
                  <a:tcPr/>
                </a:tc>
                <a:tc>
                  <a:txBody>
                    <a:bodyPr/>
                    <a:lstStyle/>
                    <a:p>
                      <a:r>
                        <a:rPr lang="en-US" sz="2400" dirty="0"/>
                        <a:t>.697</a:t>
                      </a:r>
                    </a:p>
                  </a:txBody>
                  <a:tcPr/>
                </a:tc>
                <a:extLst>
                  <a:ext uri="{0D108BD9-81ED-4DB2-BD59-A6C34878D82A}">
                    <a16:rowId xmlns:a16="http://schemas.microsoft.com/office/drawing/2014/main" val="1440204869"/>
                  </a:ext>
                </a:extLst>
              </a:tr>
              <a:tr h="692781">
                <a:tc>
                  <a:txBody>
                    <a:bodyPr/>
                    <a:lstStyle/>
                    <a:p>
                      <a:r>
                        <a:rPr lang="en-US" sz="2400" dirty="0"/>
                        <a:t>ACT English</a:t>
                      </a:r>
                    </a:p>
                  </a:txBody>
                  <a:tcPr/>
                </a:tc>
                <a:tc>
                  <a:txBody>
                    <a:bodyPr/>
                    <a:lstStyle/>
                    <a:p>
                      <a:endParaRPr lang="en-US" sz="2400" dirty="0"/>
                    </a:p>
                  </a:txBody>
                  <a:tcPr>
                    <a:solidFill>
                      <a:schemeClr val="tx1"/>
                    </a:solidFill>
                  </a:tcPr>
                </a:tc>
                <a:tc>
                  <a:txBody>
                    <a:bodyPr/>
                    <a:lstStyle/>
                    <a:p>
                      <a:r>
                        <a:rPr lang="en-US" sz="2400" dirty="0"/>
                        <a:t>.772</a:t>
                      </a:r>
                    </a:p>
                  </a:txBody>
                  <a:tcPr/>
                </a:tc>
                <a:tc>
                  <a:txBody>
                    <a:bodyPr/>
                    <a:lstStyle/>
                    <a:p>
                      <a:r>
                        <a:rPr lang="en-US" sz="2400" dirty="0"/>
                        <a:t>.692</a:t>
                      </a:r>
                    </a:p>
                  </a:txBody>
                  <a:tcPr/>
                </a:tc>
                <a:tc>
                  <a:txBody>
                    <a:bodyPr/>
                    <a:lstStyle/>
                    <a:p>
                      <a:r>
                        <a:rPr lang="en-US" sz="2400" dirty="0"/>
                        <a:t>.879</a:t>
                      </a:r>
                    </a:p>
                  </a:txBody>
                  <a:tcPr/>
                </a:tc>
                <a:extLst>
                  <a:ext uri="{0D108BD9-81ED-4DB2-BD59-A6C34878D82A}">
                    <a16:rowId xmlns:a16="http://schemas.microsoft.com/office/drawing/2014/main" val="1220780154"/>
                  </a:ext>
                </a:extLst>
              </a:tr>
              <a:tr h="692781">
                <a:tc>
                  <a:txBody>
                    <a:bodyPr/>
                    <a:lstStyle/>
                    <a:p>
                      <a:r>
                        <a:rPr lang="en-US" sz="2400" dirty="0"/>
                        <a:t>ACT Reading</a:t>
                      </a:r>
                    </a:p>
                  </a:txBody>
                  <a:tcPr/>
                </a:tc>
                <a:tc>
                  <a:txBody>
                    <a:bodyPr/>
                    <a:lstStyle/>
                    <a:p>
                      <a:r>
                        <a:rPr lang="en-US" sz="2400" dirty="0"/>
                        <a:t>.772</a:t>
                      </a:r>
                    </a:p>
                  </a:txBody>
                  <a:tcPr/>
                </a:tc>
                <a:tc>
                  <a:txBody>
                    <a:bodyPr/>
                    <a:lstStyle/>
                    <a:p>
                      <a:endParaRPr lang="en-US" sz="2400" dirty="0"/>
                    </a:p>
                  </a:txBody>
                  <a:tcPr>
                    <a:solidFill>
                      <a:schemeClr val="tx1"/>
                    </a:solidFill>
                  </a:tcPr>
                </a:tc>
                <a:tc>
                  <a:txBody>
                    <a:bodyPr/>
                    <a:lstStyle/>
                    <a:p>
                      <a:r>
                        <a:rPr lang="en-US" sz="2400" dirty="0"/>
                        <a:t>.719</a:t>
                      </a:r>
                    </a:p>
                  </a:txBody>
                  <a:tcPr/>
                </a:tc>
                <a:tc>
                  <a:txBody>
                    <a:bodyPr/>
                    <a:lstStyle/>
                    <a:p>
                      <a:r>
                        <a:rPr lang="en-US" sz="2400" dirty="0"/>
                        <a:t>.880</a:t>
                      </a:r>
                    </a:p>
                  </a:txBody>
                  <a:tcPr/>
                </a:tc>
                <a:extLst>
                  <a:ext uri="{0D108BD9-81ED-4DB2-BD59-A6C34878D82A}">
                    <a16:rowId xmlns:a16="http://schemas.microsoft.com/office/drawing/2014/main" val="1357981960"/>
                  </a:ext>
                </a:extLst>
              </a:tr>
              <a:tr h="692781">
                <a:tc>
                  <a:txBody>
                    <a:bodyPr/>
                    <a:lstStyle/>
                    <a:p>
                      <a:r>
                        <a:rPr lang="en-US" sz="2400" dirty="0"/>
                        <a:t>ACT Math</a:t>
                      </a:r>
                    </a:p>
                  </a:txBody>
                  <a:tcPr/>
                </a:tc>
                <a:tc>
                  <a:txBody>
                    <a:bodyPr/>
                    <a:lstStyle/>
                    <a:p>
                      <a:r>
                        <a:rPr lang="en-US" sz="2400" dirty="0"/>
                        <a:t>.692</a:t>
                      </a:r>
                    </a:p>
                  </a:txBody>
                  <a:tcPr/>
                </a:tc>
                <a:tc>
                  <a:txBody>
                    <a:bodyPr/>
                    <a:lstStyle/>
                    <a:p>
                      <a:r>
                        <a:rPr lang="en-US" sz="2400" dirty="0"/>
                        <a:t>.719</a:t>
                      </a:r>
                    </a:p>
                  </a:txBody>
                  <a:tcPr/>
                </a:tc>
                <a:tc>
                  <a:txBody>
                    <a:bodyPr/>
                    <a:lstStyle/>
                    <a:p>
                      <a:endParaRPr lang="en-US" sz="2400" dirty="0"/>
                    </a:p>
                  </a:txBody>
                  <a:tcPr>
                    <a:solidFill>
                      <a:schemeClr val="tx1"/>
                    </a:solidFill>
                  </a:tcPr>
                </a:tc>
                <a:tc>
                  <a:txBody>
                    <a:bodyPr/>
                    <a:lstStyle/>
                    <a:p>
                      <a:r>
                        <a:rPr lang="en-US" sz="2400" dirty="0"/>
                        <a:t>.629</a:t>
                      </a:r>
                    </a:p>
                  </a:txBody>
                  <a:tcPr/>
                </a:tc>
                <a:extLst>
                  <a:ext uri="{0D108BD9-81ED-4DB2-BD59-A6C34878D82A}">
                    <a16:rowId xmlns:a16="http://schemas.microsoft.com/office/drawing/2014/main" val="3261450592"/>
                  </a:ext>
                </a:extLst>
              </a:tr>
              <a:tr h="692781">
                <a:tc>
                  <a:txBody>
                    <a:bodyPr/>
                    <a:lstStyle/>
                    <a:p>
                      <a:r>
                        <a:rPr lang="en-US" sz="2400" dirty="0"/>
                        <a:t>ACT Science</a:t>
                      </a:r>
                    </a:p>
                  </a:txBody>
                  <a:tcPr/>
                </a:tc>
                <a:tc>
                  <a:txBody>
                    <a:bodyPr/>
                    <a:lstStyle/>
                    <a:p>
                      <a:r>
                        <a:rPr lang="en-US" sz="2400" dirty="0"/>
                        <a:t>.879</a:t>
                      </a:r>
                    </a:p>
                  </a:txBody>
                  <a:tcPr/>
                </a:tc>
                <a:tc>
                  <a:txBody>
                    <a:bodyPr/>
                    <a:lstStyle/>
                    <a:p>
                      <a:r>
                        <a:rPr lang="en-US" sz="2400" dirty="0"/>
                        <a:t>.880</a:t>
                      </a:r>
                    </a:p>
                  </a:txBody>
                  <a:tcPr/>
                </a:tc>
                <a:tc>
                  <a:txBody>
                    <a:bodyPr/>
                    <a:lstStyle/>
                    <a:p>
                      <a:r>
                        <a:rPr lang="en-US" sz="2400" dirty="0"/>
                        <a:t>.908</a:t>
                      </a:r>
                    </a:p>
                  </a:txBody>
                  <a:tcPr/>
                </a:tc>
                <a:tc>
                  <a:txBody>
                    <a:bodyPr/>
                    <a:lstStyle/>
                    <a:p>
                      <a:endParaRPr lang="en-US" sz="2400" dirty="0"/>
                    </a:p>
                  </a:txBody>
                  <a:tcPr>
                    <a:solidFill>
                      <a:schemeClr val="tx1"/>
                    </a:solidFill>
                  </a:tcPr>
                </a:tc>
                <a:extLst>
                  <a:ext uri="{0D108BD9-81ED-4DB2-BD59-A6C34878D82A}">
                    <a16:rowId xmlns:a16="http://schemas.microsoft.com/office/drawing/2014/main" val="3435571135"/>
                  </a:ext>
                </a:extLst>
              </a:tr>
            </a:tbl>
          </a:graphicData>
        </a:graphic>
      </p:graphicFrame>
    </p:spTree>
    <p:extLst>
      <p:ext uri="{BB962C8B-B14F-4D97-AF65-F5344CB8AC3E}">
        <p14:creationId xmlns:p14="http://schemas.microsoft.com/office/powerpoint/2010/main" val="923840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D2AE-EDAF-EA44-986B-10BBC42A4CBE}"/>
              </a:ext>
            </a:extLst>
          </p:cNvPr>
          <p:cNvSpPr>
            <a:spLocks noGrp="1"/>
          </p:cNvSpPr>
          <p:nvPr>
            <p:ph type="title"/>
          </p:nvPr>
        </p:nvSpPr>
        <p:spPr>
          <a:xfrm>
            <a:off x="1371600" y="270163"/>
            <a:ext cx="9601200" cy="1485900"/>
          </a:xfrm>
        </p:spPr>
        <p:txBody>
          <a:bodyPr/>
          <a:lstStyle/>
          <a:p>
            <a:r>
              <a:rPr lang="en-US" dirty="0"/>
              <a:t>9</a:t>
            </a:r>
            <a:r>
              <a:rPr lang="en-US" baseline="30000" dirty="0"/>
              <a:t>th</a:t>
            </a:r>
            <a:r>
              <a:rPr lang="en-US" dirty="0"/>
              <a:t> Grade SAGE and the ACT</a:t>
            </a:r>
          </a:p>
        </p:txBody>
      </p:sp>
      <p:graphicFrame>
        <p:nvGraphicFramePr>
          <p:cNvPr id="8" name="Table 7">
            <a:extLst>
              <a:ext uri="{FF2B5EF4-FFF2-40B4-BE49-F238E27FC236}">
                <a16:creationId xmlns:a16="http://schemas.microsoft.com/office/drawing/2014/main" id="{700F1FA0-47B4-A241-8356-AD3E8789A85F}"/>
              </a:ext>
            </a:extLst>
          </p:cNvPr>
          <p:cNvGraphicFramePr>
            <a:graphicFrameLocks noGrp="1"/>
          </p:cNvGraphicFramePr>
          <p:nvPr>
            <p:extLst/>
          </p:nvPr>
        </p:nvGraphicFramePr>
        <p:xfrm>
          <a:off x="1425038" y="1414463"/>
          <a:ext cx="10362149" cy="4742152"/>
        </p:xfrm>
        <a:graphic>
          <a:graphicData uri="http://schemas.openxmlformats.org/drawingml/2006/table">
            <a:tbl>
              <a:tblPr firstRow="1" bandRow="1">
                <a:tableStyleId>{5C22544A-7EE6-4342-B048-85BDC9FD1C3A}</a:tableStyleId>
              </a:tblPr>
              <a:tblGrid>
                <a:gridCol w="2358548">
                  <a:extLst>
                    <a:ext uri="{9D8B030D-6E8A-4147-A177-3AD203B41FA5}">
                      <a16:colId xmlns:a16="http://schemas.microsoft.com/office/drawing/2014/main" val="4069742470"/>
                    </a:ext>
                  </a:extLst>
                </a:gridCol>
                <a:gridCol w="1997679">
                  <a:extLst>
                    <a:ext uri="{9D8B030D-6E8A-4147-A177-3AD203B41FA5}">
                      <a16:colId xmlns:a16="http://schemas.microsoft.com/office/drawing/2014/main" val="2293775353"/>
                    </a:ext>
                  </a:extLst>
                </a:gridCol>
                <a:gridCol w="2062119">
                  <a:extLst>
                    <a:ext uri="{9D8B030D-6E8A-4147-A177-3AD203B41FA5}">
                      <a16:colId xmlns:a16="http://schemas.microsoft.com/office/drawing/2014/main" val="2433714474"/>
                    </a:ext>
                  </a:extLst>
                </a:gridCol>
                <a:gridCol w="1984790">
                  <a:extLst>
                    <a:ext uri="{9D8B030D-6E8A-4147-A177-3AD203B41FA5}">
                      <a16:colId xmlns:a16="http://schemas.microsoft.com/office/drawing/2014/main" val="1380540184"/>
                    </a:ext>
                  </a:extLst>
                </a:gridCol>
                <a:gridCol w="1959013">
                  <a:extLst>
                    <a:ext uri="{9D8B030D-6E8A-4147-A177-3AD203B41FA5}">
                      <a16:colId xmlns:a16="http://schemas.microsoft.com/office/drawing/2014/main" val="3869116798"/>
                    </a:ext>
                  </a:extLst>
                </a:gridCol>
              </a:tblGrid>
              <a:tr h="592769">
                <a:tc>
                  <a:txBody>
                    <a:bodyPr/>
                    <a:lstStyle/>
                    <a:p>
                      <a:endParaRPr lang="en-US" sz="2400" dirty="0"/>
                    </a:p>
                  </a:txBody>
                  <a:tcPr/>
                </a:tc>
                <a:tc>
                  <a:txBody>
                    <a:bodyPr/>
                    <a:lstStyle/>
                    <a:p>
                      <a:r>
                        <a:rPr lang="en-US" sz="2400" dirty="0"/>
                        <a:t>ACT English</a:t>
                      </a:r>
                    </a:p>
                  </a:txBody>
                  <a:tcPr/>
                </a:tc>
                <a:tc>
                  <a:txBody>
                    <a:bodyPr/>
                    <a:lstStyle/>
                    <a:p>
                      <a:r>
                        <a:rPr lang="en-US" sz="2400" dirty="0"/>
                        <a:t>ACT Reading</a:t>
                      </a:r>
                    </a:p>
                  </a:txBody>
                  <a:tcPr/>
                </a:tc>
                <a:tc>
                  <a:txBody>
                    <a:bodyPr/>
                    <a:lstStyle/>
                    <a:p>
                      <a:r>
                        <a:rPr lang="en-US" sz="2400" dirty="0"/>
                        <a:t>ACT Math</a:t>
                      </a:r>
                    </a:p>
                  </a:txBody>
                  <a:tcPr/>
                </a:tc>
                <a:tc>
                  <a:txBody>
                    <a:bodyPr/>
                    <a:lstStyle/>
                    <a:p>
                      <a:r>
                        <a:rPr lang="en-US" sz="2400" dirty="0"/>
                        <a:t>ACT Science</a:t>
                      </a:r>
                    </a:p>
                  </a:txBody>
                  <a:tcPr/>
                </a:tc>
                <a:extLst>
                  <a:ext uri="{0D108BD9-81ED-4DB2-BD59-A6C34878D82A}">
                    <a16:rowId xmlns:a16="http://schemas.microsoft.com/office/drawing/2014/main" val="1377673784"/>
                  </a:ext>
                </a:extLst>
              </a:tr>
              <a:tr h="592769">
                <a:tc>
                  <a:txBody>
                    <a:bodyPr/>
                    <a:lstStyle/>
                    <a:p>
                      <a:r>
                        <a:rPr lang="en-US" sz="2400" dirty="0"/>
                        <a:t>SAGE ELA</a:t>
                      </a:r>
                    </a:p>
                  </a:txBody>
                  <a:tcPr/>
                </a:tc>
                <a:tc>
                  <a:txBody>
                    <a:bodyPr/>
                    <a:lstStyle/>
                    <a:p>
                      <a:r>
                        <a:rPr lang="en-US" sz="2400" dirty="0"/>
                        <a:t>.783</a:t>
                      </a:r>
                    </a:p>
                  </a:txBody>
                  <a:tcPr>
                    <a:solidFill>
                      <a:srgbClr val="00B0F0"/>
                    </a:solidFill>
                  </a:tcPr>
                </a:tc>
                <a:tc>
                  <a:txBody>
                    <a:bodyPr/>
                    <a:lstStyle/>
                    <a:p>
                      <a:r>
                        <a:rPr lang="en-US" sz="2400" dirty="0"/>
                        <a:t>.685</a:t>
                      </a:r>
                    </a:p>
                  </a:txBody>
                  <a:tcPr/>
                </a:tc>
                <a:tc>
                  <a:txBody>
                    <a:bodyPr/>
                    <a:lstStyle/>
                    <a:p>
                      <a:r>
                        <a:rPr lang="en-US" sz="2400" dirty="0"/>
                        <a:t>.626</a:t>
                      </a:r>
                    </a:p>
                  </a:txBody>
                  <a:tcPr/>
                </a:tc>
                <a:tc>
                  <a:txBody>
                    <a:bodyPr/>
                    <a:lstStyle/>
                    <a:p>
                      <a:r>
                        <a:rPr lang="en-US" sz="2400" dirty="0"/>
                        <a:t>.770</a:t>
                      </a:r>
                    </a:p>
                  </a:txBody>
                  <a:tcPr>
                    <a:solidFill>
                      <a:srgbClr val="00B0F0"/>
                    </a:solidFill>
                  </a:tcPr>
                </a:tc>
                <a:extLst>
                  <a:ext uri="{0D108BD9-81ED-4DB2-BD59-A6C34878D82A}">
                    <a16:rowId xmlns:a16="http://schemas.microsoft.com/office/drawing/2014/main" val="3322695901"/>
                  </a:ext>
                </a:extLst>
              </a:tr>
              <a:tr h="592769">
                <a:tc>
                  <a:txBody>
                    <a:bodyPr/>
                    <a:lstStyle/>
                    <a:p>
                      <a:r>
                        <a:rPr lang="en-US" sz="2400" dirty="0"/>
                        <a:t>SAGE Math</a:t>
                      </a:r>
                    </a:p>
                  </a:txBody>
                  <a:tcPr/>
                </a:tc>
                <a:tc>
                  <a:txBody>
                    <a:bodyPr/>
                    <a:lstStyle/>
                    <a:p>
                      <a:r>
                        <a:rPr lang="en-US" sz="2400" dirty="0"/>
                        <a:t>.657</a:t>
                      </a:r>
                    </a:p>
                  </a:txBody>
                  <a:tcPr/>
                </a:tc>
                <a:tc>
                  <a:txBody>
                    <a:bodyPr/>
                    <a:lstStyle/>
                    <a:p>
                      <a:r>
                        <a:rPr lang="en-US" sz="2400" dirty="0"/>
                        <a:t>.646</a:t>
                      </a:r>
                    </a:p>
                  </a:txBody>
                  <a:tcPr/>
                </a:tc>
                <a:tc>
                  <a:txBody>
                    <a:bodyPr/>
                    <a:lstStyle/>
                    <a:p>
                      <a:r>
                        <a:rPr lang="en-US" sz="2400" dirty="0"/>
                        <a:t>.718</a:t>
                      </a:r>
                    </a:p>
                  </a:txBody>
                  <a:tcPr>
                    <a:solidFill>
                      <a:srgbClr val="00B0F0"/>
                    </a:solidFill>
                  </a:tcPr>
                </a:tc>
                <a:tc>
                  <a:txBody>
                    <a:bodyPr/>
                    <a:lstStyle/>
                    <a:p>
                      <a:r>
                        <a:rPr lang="en-US" sz="2400" dirty="0"/>
                        <a:t>.781</a:t>
                      </a:r>
                    </a:p>
                  </a:txBody>
                  <a:tcPr>
                    <a:solidFill>
                      <a:srgbClr val="00B0F0"/>
                    </a:solidFill>
                  </a:tcPr>
                </a:tc>
                <a:extLst>
                  <a:ext uri="{0D108BD9-81ED-4DB2-BD59-A6C34878D82A}">
                    <a16:rowId xmlns:a16="http://schemas.microsoft.com/office/drawing/2014/main" val="4097906896"/>
                  </a:ext>
                </a:extLst>
              </a:tr>
              <a:tr h="592769">
                <a:tc>
                  <a:txBody>
                    <a:bodyPr/>
                    <a:lstStyle/>
                    <a:p>
                      <a:r>
                        <a:rPr lang="en-US" sz="2400" dirty="0"/>
                        <a:t>SAGE Science</a:t>
                      </a:r>
                    </a:p>
                  </a:txBody>
                  <a:tcPr>
                    <a:lnB w="57150" cap="flat" cmpd="sng" algn="ctr">
                      <a:solidFill>
                        <a:schemeClr val="tx1"/>
                      </a:solidFill>
                      <a:prstDash val="solid"/>
                      <a:round/>
                      <a:headEnd type="none" w="med" len="med"/>
                      <a:tailEnd type="none" w="med" len="med"/>
                    </a:lnB>
                  </a:tcPr>
                </a:tc>
                <a:tc>
                  <a:txBody>
                    <a:bodyPr/>
                    <a:lstStyle/>
                    <a:p>
                      <a:r>
                        <a:rPr lang="en-US" sz="2400" dirty="0"/>
                        <a:t>.617</a:t>
                      </a:r>
                    </a:p>
                  </a:txBody>
                  <a:tcPr>
                    <a:lnB w="57150" cap="flat" cmpd="sng" algn="ctr">
                      <a:solidFill>
                        <a:schemeClr val="tx1"/>
                      </a:solidFill>
                      <a:prstDash val="solid"/>
                      <a:round/>
                      <a:headEnd type="none" w="med" len="med"/>
                      <a:tailEnd type="none" w="med" len="med"/>
                    </a:lnB>
                  </a:tcPr>
                </a:tc>
                <a:tc>
                  <a:txBody>
                    <a:bodyPr/>
                    <a:lstStyle/>
                    <a:p>
                      <a:r>
                        <a:rPr lang="en-US" sz="2400" dirty="0"/>
                        <a:t>.607</a:t>
                      </a:r>
                    </a:p>
                  </a:txBody>
                  <a:tcPr>
                    <a:lnB w="57150" cap="flat" cmpd="sng" algn="ctr">
                      <a:solidFill>
                        <a:schemeClr val="tx1"/>
                      </a:solidFill>
                      <a:prstDash val="solid"/>
                      <a:round/>
                      <a:headEnd type="none" w="med" len="med"/>
                      <a:tailEnd type="none" w="med" len="med"/>
                    </a:lnB>
                  </a:tcPr>
                </a:tc>
                <a:tc>
                  <a:txBody>
                    <a:bodyPr/>
                    <a:lstStyle/>
                    <a:p>
                      <a:r>
                        <a:rPr lang="en-US" sz="2400" dirty="0"/>
                        <a:t>.629</a:t>
                      </a:r>
                    </a:p>
                  </a:txBody>
                  <a:tcPr>
                    <a:lnB w="57150" cap="flat" cmpd="sng" algn="ctr">
                      <a:solidFill>
                        <a:schemeClr val="tx1"/>
                      </a:solidFill>
                      <a:prstDash val="solid"/>
                      <a:round/>
                      <a:headEnd type="none" w="med" len="med"/>
                      <a:tailEnd type="none" w="med" len="med"/>
                    </a:lnB>
                  </a:tcPr>
                </a:tc>
                <a:tc>
                  <a:txBody>
                    <a:bodyPr/>
                    <a:lstStyle/>
                    <a:p>
                      <a:r>
                        <a:rPr lang="en-US" sz="2400" dirty="0"/>
                        <a:t>.697</a:t>
                      </a:r>
                    </a:p>
                  </a:txBody>
                  <a:tcP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0204869"/>
                  </a:ext>
                </a:extLst>
              </a:tr>
              <a:tr h="592769">
                <a:tc>
                  <a:txBody>
                    <a:bodyPr/>
                    <a:lstStyle/>
                    <a:p>
                      <a:r>
                        <a:rPr lang="en-US" sz="2400" dirty="0"/>
                        <a:t>ACT English</a:t>
                      </a:r>
                    </a:p>
                  </a:txBody>
                  <a:tcPr>
                    <a:lnT w="57150" cap="flat" cmpd="sng" algn="ctr">
                      <a:solidFill>
                        <a:schemeClr val="tx1"/>
                      </a:solidFill>
                      <a:prstDash val="solid"/>
                      <a:round/>
                      <a:headEnd type="none" w="med" len="med"/>
                      <a:tailEnd type="none" w="med" len="med"/>
                    </a:lnT>
                  </a:tcPr>
                </a:tc>
                <a:tc>
                  <a:txBody>
                    <a:bodyPr/>
                    <a:lstStyle/>
                    <a:p>
                      <a:endParaRPr lang="en-US" sz="2400" dirty="0"/>
                    </a:p>
                  </a:txBody>
                  <a:tcPr>
                    <a:lnT w="57150" cap="flat" cmpd="sng" algn="ctr">
                      <a:solidFill>
                        <a:schemeClr val="tx1"/>
                      </a:solidFill>
                      <a:prstDash val="solid"/>
                      <a:round/>
                      <a:headEnd type="none" w="med" len="med"/>
                      <a:tailEnd type="none" w="med" len="med"/>
                    </a:lnT>
                    <a:solidFill>
                      <a:schemeClr val="tx1"/>
                    </a:solidFill>
                  </a:tcPr>
                </a:tc>
                <a:tc>
                  <a:txBody>
                    <a:bodyPr/>
                    <a:lstStyle/>
                    <a:p>
                      <a:r>
                        <a:rPr lang="en-US" sz="2400" dirty="0"/>
                        <a:t>.772</a:t>
                      </a:r>
                    </a:p>
                  </a:txBody>
                  <a:tcPr>
                    <a:lnT w="57150" cap="flat" cmpd="sng" algn="ctr">
                      <a:solidFill>
                        <a:schemeClr val="tx1"/>
                      </a:solidFill>
                      <a:prstDash val="solid"/>
                      <a:round/>
                      <a:headEnd type="none" w="med" len="med"/>
                      <a:tailEnd type="none" w="med" len="med"/>
                    </a:lnT>
                  </a:tcPr>
                </a:tc>
                <a:tc>
                  <a:txBody>
                    <a:bodyPr/>
                    <a:lstStyle/>
                    <a:p>
                      <a:r>
                        <a:rPr lang="en-US" sz="2400" dirty="0"/>
                        <a:t>.692</a:t>
                      </a:r>
                    </a:p>
                  </a:txBody>
                  <a:tcPr>
                    <a:lnT w="57150" cap="flat" cmpd="sng" algn="ctr">
                      <a:solidFill>
                        <a:schemeClr val="tx1"/>
                      </a:solidFill>
                      <a:prstDash val="solid"/>
                      <a:round/>
                      <a:headEnd type="none" w="med" len="med"/>
                      <a:tailEnd type="none" w="med" len="med"/>
                    </a:lnT>
                  </a:tcPr>
                </a:tc>
                <a:tc>
                  <a:txBody>
                    <a:bodyPr/>
                    <a:lstStyle/>
                    <a:p>
                      <a:r>
                        <a:rPr lang="en-US" sz="2400" dirty="0"/>
                        <a:t>.879</a:t>
                      </a:r>
                    </a:p>
                  </a:txBody>
                  <a:tcP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20780154"/>
                  </a:ext>
                </a:extLst>
              </a:tr>
              <a:tr h="592769">
                <a:tc>
                  <a:txBody>
                    <a:bodyPr/>
                    <a:lstStyle/>
                    <a:p>
                      <a:r>
                        <a:rPr lang="en-US" sz="2400" dirty="0"/>
                        <a:t>ACT Reading</a:t>
                      </a:r>
                    </a:p>
                  </a:txBody>
                  <a:tcPr/>
                </a:tc>
                <a:tc>
                  <a:txBody>
                    <a:bodyPr/>
                    <a:lstStyle/>
                    <a:p>
                      <a:r>
                        <a:rPr lang="en-US" sz="2400" dirty="0"/>
                        <a:t>.772</a:t>
                      </a:r>
                    </a:p>
                  </a:txBody>
                  <a:tcPr/>
                </a:tc>
                <a:tc>
                  <a:txBody>
                    <a:bodyPr/>
                    <a:lstStyle/>
                    <a:p>
                      <a:endParaRPr lang="en-US" sz="2400" dirty="0"/>
                    </a:p>
                  </a:txBody>
                  <a:tcPr>
                    <a:solidFill>
                      <a:schemeClr val="tx1"/>
                    </a:solidFill>
                  </a:tcPr>
                </a:tc>
                <a:tc>
                  <a:txBody>
                    <a:bodyPr/>
                    <a:lstStyle/>
                    <a:p>
                      <a:r>
                        <a:rPr lang="en-US" sz="2400" dirty="0"/>
                        <a:t>.719</a:t>
                      </a:r>
                    </a:p>
                  </a:txBody>
                  <a:tcPr/>
                </a:tc>
                <a:tc>
                  <a:txBody>
                    <a:bodyPr/>
                    <a:lstStyle/>
                    <a:p>
                      <a:r>
                        <a:rPr lang="en-US" sz="2400" dirty="0"/>
                        <a:t>.880</a:t>
                      </a:r>
                    </a:p>
                  </a:txBody>
                  <a:tcPr>
                    <a:solidFill>
                      <a:schemeClr val="bg1">
                        <a:lumMod val="85000"/>
                      </a:schemeClr>
                    </a:solidFill>
                  </a:tcPr>
                </a:tc>
                <a:extLst>
                  <a:ext uri="{0D108BD9-81ED-4DB2-BD59-A6C34878D82A}">
                    <a16:rowId xmlns:a16="http://schemas.microsoft.com/office/drawing/2014/main" val="1357981960"/>
                  </a:ext>
                </a:extLst>
              </a:tr>
              <a:tr h="592769">
                <a:tc>
                  <a:txBody>
                    <a:bodyPr/>
                    <a:lstStyle/>
                    <a:p>
                      <a:r>
                        <a:rPr lang="en-US" sz="2400" dirty="0"/>
                        <a:t>ACT Math</a:t>
                      </a:r>
                    </a:p>
                  </a:txBody>
                  <a:tcPr/>
                </a:tc>
                <a:tc>
                  <a:txBody>
                    <a:bodyPr/>
                    <a:lstStyle/>
                    <a:p>
                      <a:r>
                        <a:rPr lang="en-US" sz="2400" dirty="0"/>
                        <a:t>.692</a:t>
                      </a:r>
                    </a:p>
                  </a:txBody>
                  <a:tcPr/>
                </a:tc>
                <a:tc>
                  <a:txBody>
                    <a:bodyPr/>
                    <a:lstStyle/>
                    <a:p>
                      <a:r>
                        <a:rPr lang="en-US" sz="2400" dirty="0"/>
                        <a:t>.719</a:t>
                      </a:r>
                    </a:p>
                  </a:txBody>
                  <a:tcPr/>
                </a:tc>
                <a:tc>
                  <a:txBody>
                    <a:bodyPr/>
                    <a:lstStyle/>
                    <a:p>
                      <a:endParaRPr lang="en-US" sz="2400" dirty="0"/>
                    </a:p>
                  </a:txBody>
                  <a:tcPr>
                    <a:solidFill>
                      <a:schemeClr val="tx1"/>
                    </a:solidFill>
                  </a:tcPr>
                </a:tc>
                <a:tc>
                  <a:txBody>
                    <a:bodyPr/>
                    <a:lstStyle/>
                    <a:p>
                      <a:r>
                        <a:rPr lang="en-US" sz="2400" dirty="0"/>
                        <a:t>.629</a:t>
                      </a:r>
                    </a:p>
                  </a:txBody>
                  <a:tcPr/>
                </a:tc>
                <a:extLst>
                  <a:ext uri="{0D108BD9-81ED-4DB2-BD59-A6C34878D82A}">
                    <a16:rowId xmlns:a16="http://schemas.microsoft.com/office/drawing/2014/main" val="3261450592"/>
                  </a:ext>
                </a:extLst>
              </a:tr>
              <a:tr h="592769">
                <a:tc>
                  <a:txBody>
                    <a:bodyPr/>
                    <a:lstStyle/>
                    <a:p>
                      <a:r>
                        <a:rPr lang="en-US" sz="2400" dirty="0"/>
                        <a:t>ACT Science</a:t>
                      </a:r>
                    </a:p>
                  </a:txBody>
                  <a:tcPr/>
                </a:tc>
                <a:tc>
                  <a:txBody>
                    <a:bodyPr/>
                    <a:lstStyle/>
                    <a:p>
                      <a:r>
                        <a:rPr lang="en-US" sz="2400" dirty="0"/>
                        <a:t>.879</a:t>
                      </a:r>
                    </a:p>
                  </a:txBody>
                  <a:tcPr>
                    <a:solidFill>
                      <a:schemeClr val="bg1">
                        <a:lumMod val="85000"/>
                      </a:schemeClr>
                    </a:solidFill>
                  </a:tcPr>
                </a:tc>
                <a:tc>
                  <a:txBody>
                    <a:bodyPr/>
                    <a:lstStyle/>
                    <a:p>
                      <a:r>
                        <a:rPr lang="en-US" sz="2400" dirty="0"/>
                        <a:t>.880</a:t>
                      </a:r>
                    </a:p>
                  </a:txBody>
                  <a:tcPr>
                    <a:solidFill>
                      <a:schemeClr val="bg1">
                        <a:lumMod val="85000"/>
                      </a:schemeClr>
                    </a:solidFill>
                  </a:tcPr>
                </a:tc>
                <a:tc>
                  <a:txBody>
                    <a:bodyPr/>
                    <a:lstStyle/>
                    <a:p>
                      <a:r>
                        <a:rPr lang="en-US" sz="2400" dirty="0"/>
                        <a:t>.908</a:t>
                      </a:r>
                    </a:p>
                  </a:txBody>
                  <a:tcPr>
                    <a:solidFill>
                      <a:schemeClr val="bg1">
                        <a:lumMod val="85000"/>
                      </a:schemeClr>
                    </a:solidFill>
                  </a:tcPr>
                </a:tc>
                <a:tc>
                  <a:txBody>
                    <a:bodyPr/>
                    <a:lstStyle/>
                    <a:p>
                      <a:endParaRPr lang="en-US" sz="2400" dirty="0"/>
                    </a:p>
                  </a:txBody>
                  <a:tcPr>
                    <a:solidFill>
                      <a:schemeClr val="tx1"/>
                    </a:solidFill>
                  </a:tcPr>
                </a:tc>
                <a:extLst>
                  <a:ext uri="{0D108BD9-81ED-4DB2-BD59-A6C34878D82A}">
                    <a16:rowId xmlns:a16="http://schemas.microsoft.com/office/drawing/2014/main" val="3435571135"/>
                  </a:ext>
                </a:extLst>
              </a:tr>
            </a:tbl>
          </a:graphicData>
        </a:graphic>
      </p:graphicFrame>
    </p:spTree>
    <p:extLst>
      <p:ext uri="{BB962C8B-B14F-4D97-AF65-F5344CB8AC3E}">
        <p14:creationId xmlns:p14="http://schemas.microsoft.com/office/powerpoint/2010/main" val="262096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609</TotalTime>
  <Words>1211</Words>
  <Application>Microsoft Macintosh PowerPoint</Application>
  <PresentationFormat>Widescreen</PresentationFormat>
  <Paragraphs>225</Paragraphs>
  <Slides>18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Franklin Gothic Book</vt:lpstr>
      <vt:lpstr>Crop</vt:lpstr>
      <vt:lpstr>Assessment updates and trainings</vt:lpstr>
      <vt:lpstr>The New Computer Adaptive Test (CAT)</vt:lpstr>
      <vt:lpstr>New CAT Trainings for Team  Leads and Department Chairs</vt:lpstr>
      <vt:lpstr>Optional New CAT Trainings</vt:lpstr>
      <vt:lpstr>Accountability Updates</vt:lpstr>
      <vt:lpstr>9th Grade SAGE and the ACT</vt:lpstr>
      <vt:lpstr>9th Grade SAGE and the ACT</vt:lpstr>
      <vt:lpstr>9th Grade SAGE and the ACT</vt:lpstr>
      <vt:lpstr>9th Grade SAGE and the ACT</vt:lpstr>
      <vt:lpstr>9th Grade SAGE and the ACT</vt:lpstr>
      <vt:lpstr>9th Grade SAGE and the ACT</vt:lpstr>
      <vt:lpstr>9th Grade SAGE and the ACT</vt:lpstr>
      <vt:lpstr>ACT Mean = 20 SAGE 9 Mean = 450  Most reliable window of prediction = 350-550</vt:lpstr>
      <vt:lpstr>ACT Mean = 20.6 SAGE Math Mean = 472   Most Reliable Window of Prediction = 372-572</vt:lpstr>
      <vt:lpstr>The problem with predicting ACT scores:</vt:lpstr>
      <vt:lpstr>It assumes that the variables remain the same </vt:lpstr>
      <vt:lpstr>Conclusions</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updates and trainings</dc:title>
  <dc:creator>Microsoft Office User</dc:creator>
  <cp:lastModifiedBy>Microsoft Office User</cp:lastModifiedBy>
  <cp:revision>18</cp:revision>
  <dcterms:created xsi:type="dcterms:W3CDTF">2018-04-27T17:01:43Z</dcterms:created>
  <dcterms:modified xsi:type="dcterms:W3CDTF">2018-05-08T16:47:54Z</dcterms:modified>
</cp:coreProperties>
</file>