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6" r:id="rId4"/>
    <p:sldId id="257" r:id="rId5"/>
    <p:sldId id="270" r:id="rId6"/>
    <p:sldId id="258" r:id="rId7"/>
    <p:sldId id="259" r:id="rId8"/>
    <p:sldId id="260" r:id="rId9"/>
    <p:sldId id="271" r:id="rId10"/>
    <p:sldId id="261" r:id="rId11"/>
    <p:sldId id="262" r:id="rId12"/>
    <p:sldId id="273" r:id="rId13"/>
    <p:sldId id="266" r:id="rId14"/>
    <p:sldId id="27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7s7oog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School Testing updates and reminders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principals meeting</a:t>
            </a:r>
          </a:p>
          <a:p>
            <a:r>
              <a:rPr lang="en-US" dirty="0" smtClean="0"/>
              <a:t>Wednesday, January 31, 2018</a:t>
            </a:r>
          </a:p>
          <a:p>
            <a:r>
              <a:rPr lang="en-US" dirty="0" smtClean="0"/>
              <a:t>Jordan School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4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58" y="609600"/>
            <a:ext cx="10958585" cy="109127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R277-404-6 </a:t>
            </a:r>
            <a:r>
              <a:rPr lang="en-US" sz="4000" dirty="0" smtClean="0"/>
              <a:t>Revision</a:t>
            </a:r>
            <a:r>
              <a:rPr lang="en-US" dirty="0" smtClean="0"/>
              <a:t>: Effective January 3,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2959"/>
            <a:ext cx="7770434" cy="48989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“In accordance with Subsection 53A-15-1403(1), an LEA shall reasonably accommodate a parent’s or guardian’s request to allow a student’s demonstration of proficiency on a state required assessment to fulfill a requirement in a course.”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81" y="2478276"/>
            <a:ext cx="2732343" cy="27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80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Implications: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60" y="1445035"/>
            <a:ext cx="9905998" cy="49320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If a course requirement was to pass a final exam or final project designed by the teacher, a </a:t>
            </a:r>
            <a:r>
              <a:rPr lang="en-US" sz="2800" u="sng" dirty="0" smtClean="0"/>
              <a:t>proficiency rating of 3 or 4 </a:t>
            </a:r>
            <a:r>
              <a:rPr lang="en-US" sz="2800" dirty="0" smtClean="0"/>
              <a:t>on the SAGE for that course could satisfy that requirement</a:t>
            </a:r>
          </a:p>
          <a:p>
            <a:r>
              <a:rPr lang="en-US" sz="2800" dirty="0"/>
              <a:t>The student would have to earn a proficiency rating of 3 or 4; otherwise, they would need to fulfill the original course requirement</a:t>
            </a:r>
          </a:p>
          <a:p>
            <a:r>
              <a:rPr lang="en-US" sz="2800" dirty="0" smtClean="0"/>
              <a:t>It would require </a:t>
            </a:r>
            <a:r>
              <a:rPr lang="en-US" sz="2800" u="sng" dirty="0" smtClean="0"/>
              <a:t>signed permission</a:t>
            </a:r>
            <a:r>
              <a:rPr lang="en-US" sz="2800" dirty="0" smtClean="0"/>
              <a:t> from the parent/guardian</a:t>
            </a:r>
          </a:p>
          <a:p>
            <a:pPr lvl="1"/>
            <a:r>
              <a:rPr lang="en-US" sz="2600" dirty="0" smtClean="0"/>
              <a:t>Kept in the CUM Folder – same procedure as a parent exclusion form</a:t>
            </a:r>
          </a:p>
          <a:p>
            <a:r>
              <a:rPr lang="en-US" sz="2800" dirty="0" smtClean="0"/>
              <a:t>The teacher would have to track permission forms                                     and check SAGE ratings on ORS (which are                                 immediately available after the student has                                                   completed the test)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99" y="4604672"/>
            <a:ext cx="3325038" cy="19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80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Implications: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60" y="1445035"/>
            <a:ext cx="9905998" cy="4932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addendum to the teacher’s disclosure statement would need to be sent home</a:t>
            </a:r>
          </a:p>
          <a:p>
            <a:r>
              <a:rPr lang="en-US" sz="2800" dirty="0" smtClean="0"/>
              <a:t>A new parent exclusion form is available on the assessment website that will include a parent opt-in option</a:t>
            </a:r>
          </a:p>
          <a:p>
            <a:r>
              <a:rPr lang="en-US" sz="2800" u="sng" dirty="0" smtClean="0"/>
              <a:t>CAUTION:</a:t>
            </a:r>
            <a:r>
              <a:rPr lang="en-US" sz="2800" dirty="0" smtClean="0"/>
              <a:t> This also means that parents can choose the course requirement that their child’s SAGE proficiency rating of 3 or 4 would replace – “reasonably accommodate”</a:t>
            </a:r>
          </a:p>
        </p:txBody>
      </p:sp>
    </p:spTree>
    <p:extLst>
      <p:ext uri="{BB962C8B-B14F-4D97-AF65-F5344CB8AC3E}">
        <p14:creationId xmlns:p14="http://schemas.microsoft.com/office/powerpoint/2010/main" val="11230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1" y="274398"/>
            <a:ext cx="4816492" cy="62048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63" y="274398"/>
            <a:ext cx="6637947" cy="54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Knowing is half the battle…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your teachers going to say about this and how will you respond?</a:t>
            </a:r>
          </a:p>
          <a:p>
            <a:endParaRPr lang="en-US" sz="4000" dirty="0" smtClean="0"/>
          </a:p>
          <a:p>
            <a:r>
              <a:rPr lang="en-US" sz="4000" dirty="0" smtClean="0"/>
              <a:t>What will your parents do or say?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454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233"/>
            <a:ext cx="12190241" cy="5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8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Training for principals and test coordinators: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Thursday, Feb. 8 – 8 am in the ASB Auditorium</a:t>
            </a:r>
            <a:br>
              <a:rPr lang="en-US" dirty="0" smtClean="0"/>
            </a:br>
            <a:r>
              <a:rPr lang="en-US" dirty="0" smtClean="0"/>
              <a:t>Tuesday, Feb. 20 – 8 am in the ASB auditorium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482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SAGE Writing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28" y="1464732"/>
            <a:ext cx="11422894" cy="5206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1 writing prompt this year</a:t>
            </a:r>
          </a:p>
          <a:p>
            <a:pPr lvl="1"/>
            <a:r>
              <a:rPr lang="en-US" sz="2800" dirty="0" smtClean="0"/>
              <a:t>Students will be randomly selected within a class</a:t>
            </a:r>
          </a:p>
          <a:p>
            <a:pPr lvl="1"/>
            <a:r>
              <a:rPr lang="en-US" sz="2800" dirty="0" smtClean="0"/>
              <a:t>Could be Informative or argumentative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90" y="472648"/>
            <a:ext cx="4491704" cy="32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0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68220"/>
            <a:ext cx="9905998" cy="4993665"/>
          </a:xfrm>
        </p:spPr>
        <p:txBody>
          <a:bodyPr>
            <a:normAutofit/>
          </a:bodyPr>
          <a:lstStyle/>
          <a:p>
            <a:r>
              <a:rPr lang="en-US" sz="2400" dirty="0"/>
              <a:t>New Writing Scoring Engine (both codes will automatically trigger human scoring):</a:t>
            </a:r>
          </a:p>
          <a:p>
            <a:pPr lvl="1"/>
            <a:r>
              <a:rPr lang="en-US" sz="2400" dirty="0" err="1"/>
              <a:t>Prompt_Copy_Match</a:t>
            </a:r>
            <a:r>
              <a:rPr lang="en-US" sz="2400" dirty="0"/>
              <a:t> = The student has copied </a:t>
            </a:r>
            <a:r>
              <a:rPr lang="en-US" sz="2400" b="1" dirty="0"/>
              <a:t>+70% </a:t>
            </a:r>
            <a:r>
              <a:rPr lang="en-US" sz="2400" dirty="0"/>
              <a:t>of the stimulus text in their writing</a:t>
            </a:r>
          </a:p>
          <a:p>
            <a:pPr lvl="2"/>
            <a:r>
              <a:rPr lang="en-US" sz="2400" dirty="0"/>
              <a:t>This can be an issue with younger students that will generate less writing</a:t>
            </a:r>
          </a:p>
          <a:p>
            <a:pPr lvl="1"/>
            <a:r>
              <a:rPr lang="en-US" sz="2400" dirty="0" err="1"/>
              <a:t>Duplicate_Text</a:t>
            </a:r>
            <a:r>
              <a:rPr lang="en-US" sz="2400" dirty="0"/>
              <a:t> = When a student types a word, phrase, sentence or paragraph over and over again – </a:t>
            </a:r>
            <a:r>
              <a:rPr lang="en-US" sz="2400" b="1" dirty="0"/>
              <a:t>60%</a:t>
            </a:r>
            <a:r>
              <a:rPr lang="en-US" sz="2400" dirty="0"/>
              <a:t> threshold</a:t>
            </a:r>
          </a:p>
          <a:p>
            <a:pPr lvl="1"/>
            <a:r>
              <a:rPr lang="en-US" sz="2400" u="sng" dirty="0"/>
              <a:t>Recommendation:</a:t>
            </a:r>
            <a:r>
              <a:rPr lang="en-US" sz="2400" dirty="0"/>
              <a:t> Teachers should give one of the SAGE Benchmarks to see how pervasive issues with these two codes will be and provide more instruction prior the SAGE Summative Test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75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SAGE Writing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21" y="169071"/>
            <a:ext cx="3319449" cy="1130433"/>
          </a:xfrm>
          <a:prstGeom prst="rect">
            <a:avLst/>
          </a:prstGeom>
          <a:ln w="53975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578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7" y="518396"/>
            <a:ext cx="11179136" cy="5735533"/>
          </a:xfrm>
        </p:spPr>
      </p:pic>
    </p:spTree>
    <p:extLst>
      <p:ext uri="{BB962C8B-B14F-4D97-AF65-F5344CB8AC3E}">
        <p14:creationId xmlns:p14="http://schemas.microsoft.com/office/powerpoint/2010/main" val="62486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5" y="312697"/>
            <a:ext cx="10863546" cy="6204803"/>
          </a:xfrm>
        </p:spPr>
      </p:pic>
    </p:spTree>
    <p:extLst>
      <p:ext uri="{BB962C8B-B14F-4D97-AF65-F5344CB8AC3E}">
        <p14:creationId xmlns:p14="http://schemas.microsoft.com/office/powerpoint/2010/main" val="383491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27" y="124951"/>
            <a:ext cx="9905998" cy="953882"/>
          </a:xfrm>
        </p:spPr>
        <p:txBody>
          <a:bodyPr/>
          <a:lstStyle/>
          <a:p>
            <a:r>
              <a:rPr lang="en-US" dirty="0" smtClean="0"/>
              <a:t>SAGE </a:t>
            </a:r>
            <a:r>
              <a:rPr lang="en-US" sz="4000" dirty="0" smtClean="0"/>
              <a:t>Science</a:t>
            </a:r>
            <a:r>
              <a:rPr lang="en-US" dirty="0" smtClean="0"/>
              <a:t>: Grades 6-8 </a:t>
            </a:r>
            <a:r>
              <a:rPr lang="en-US" dirty="0" err="1" smtClean="0"/>
              <a:t>SEEd</a:t>
            </a:r>
            <a:r>
              <a:rPr lang="en-US" dirty="0" smtClean="0"/>
              <a:t>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10" y="1078833"/>
            <a:ext cx="11427631" cy="255368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SEEd</a:t>
            </a:r>
            <a:r>
              <a:rPr lang="en-US" sz="2800" dirty="0" smtClean="0"/>
              <a:t> cluster questions don’t work as well on small screens (like iPads and Chromebooks) – crowded work space and more scrolling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2" y="3772234"/>
            <a:ext cx="4824448" cy="283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23" y="3439659"/>
            <a:ext cx="6946700" cy="31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2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85899"/>
            <a:ext cx="9905998" cy="4855634"/>
          </a:xfrm>
        </p:spPr>
        <p:txBody>
          <a:bodyPr>
            <a:normAutofit lnSpcReduction="10000"/>
          </a:bodyPr>
          <a:lstStyle/>
          <a:p>
            <a:r>
              <a:rPr lang="en-US" sz="3200" u="sng" dirty="0"/>
              <a:t>Recommendation:</a:t>
            </a:r>
            <a:r>
              <a:rPr lang="en-US" sz="3200" dirty="0"/>
              <a:t> Reserve labs with larger screens for SAGE science tests whenever possible</a:t>
            </a:r>
          </a:p>
          <a:p>
            <a:r>
              <a:rPr lang="en-US" sz="3200" u="sng" dirty="0" smtClean="0"/>
              <a:t>Recommendation</a:t>
            </a:r>
            <a:r>
              <a:rPr lang="en-US" sz="3200" u="sng" dirty="0"/>
              <a:t>:</a:t>
            </a:r>
            <a:r>
              <a:rPr lang="en-US" sz="3200" dirty="0"/>
              <a:t> Have students use the science practice clusters for grades 6-8 on the SAGE </a:t>
            </a:r>
            <a:r>
              <a:rPr lang="en-US" sz="3200" dirty="0" smtClean="0"/>
              <a:t>Portal prior to SAGE Summative</a:t>
            </a:r>
          </a:p>
          <a:p>
            <a:r>
              <a:rPr lang="en-US" sz="3200" u="sng" dirty="0" smtClean="0"/>
              <a:t>Recommendation:</a:t>
            </a:r>
            <a:r>
              <a:rPr lang="en-US" sz="3200" dirty="0" smtClean="0"/>
              <a:t>  Use USB connected mice on Chromebooks to help scroll up and down</a:t>
            </a:r>
          </a:p>
          <a:p>
            <a:pPr lvl="1"/>
            <a:r>
              <a:rPr lang="en-US" sz="3000" u="sng" dirty="0" smtClean="0"/>
              <a:t>If you need more mice, take the survey at this </a:t>
            </a:r>
            <a:r>
              <a:rPr lang="en-US" sz="3000" u="sng" dirty="0" smtClean="0"/>
              <a:t>link: </a:t>
            </a:r>
            <a:r>
              <a:rPr lang="en-US" sz="4800" u="sng" dirty="0" smtClean="0">
                <a:hlinkClick r:id="rId2"/>
              </a:rPr>
              <a:t>https://tinyurl.com/y7s7oogd</a:t>
            </a:r>
            <a:endParaRPr lang="en-US" sz="4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36600"/>
          </a:xfrm>
        </p:spPr>
        <p:txBody>
          <a:bodyPr/>
          <a:lstStyle/>
          <a:p>
            <a:r>
              <a:rPr lang="en-US" dirty="0" smtClean="0"/>
              <a:t>SAGE </a:t>
            </a:r>
            <a:r>
              <a:rPr lang="en-US" sz="4000" dirty="0" smtClean="0"/>
              <a:t>Science</a:t>
            </a:r>
            <a:r>
              <a:rPr lang="en-US" dirty="0" smtClean="0"/>
              <a:t>: Grades 6-8 </a:t>
            </a:r>
            <a:r>
              <a:rPr lang="en-US" dirty="0" err="1" smtClean="0"/>
              <a:t>SEEd</a:t>
            </a:r>
            <a:r>
              <a:rPr lang="en-US" dirty="0" smtClean="0"/>
              <a:t>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262</TotalTime>
  <Words>490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Elementary School Testing updates and reminders</vt:lpstr>
      <vt:lpstr>PowerPoint Presentation</vt:lpstr>
      <vt:lpstr>SAGE Training for principals and test coordinators:  Thursday, Feb. 8 – 8 am in the ASB Auditorium Tuesday, Feb. 20 – 8 am in the ASB auditorium </vt:lpstr>
      <vt:lpstr>SAGE Writing</vt:lpstr>
      <vt:lpstr>SAGE Writing</vt:lpstr>
      <vt:lpstr>PowerPoint Presentation</vt:lpstr>
      <vt:lpstr>PowerPoint Presentation</vt:lpstr>
      <vt:lpstr>SAGE Science: Grades 6-8 SEEd Clusters</vt:lpstr>
      <vt:lpstr>SAGE Science: Grades 6-8 SEEd Clusters</vt:lpstr>
      <vt:lpstr>R277-404-6 Revision: Effective January 3, 2018</vt:lpstr>
      <vt:lpstr>Implications:</vt:lpstr>
      <vt:lpstr>Implications:</vt:lpstr>
      <vt:lpstr>PowerPoint Presentation</vt:lpstr>
      <vt:lpstr>Knowing is half the battle…</vt:lpstr>
      <vt:lpstr>Questions?</vt:lpstr>
    </vt:vector>
  </TitlesOfParts>
  <Company>JSD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Testing updates and reminders</dc:title>
  <dc:creator>Ben Jameson</dc:creator>
  <cp:lastModifiedBy>Ben Jameson</cp:lastModifiedBy>
  <cp:revision>23</cp:revision>
  <dcterms:created xsi:type="dcterms:W3CDTF">2018-01-29T21:25:31Z</dcterms:created>
  <dcterms:modified xsi:type="dcterms:W3CDTF">2018-02-06T15:20:01Z</dcterms:modified>
</cp:coreProperties>
</file>