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7" r:id="rId2"/>
    <p:sldId id="258" r:id="rId3"/>
    <p:sldId id="259" r:id="rId4"/>
    <p:sldId id="260" r:id="rId5"/>
    <p:sldId id="277" r:id="rId6"/>
    <p:sldId id="264" r:id="rId7"/>
    <p:sldId id="278" r:id="rId8"/>
    <p:sldId id="265" r:id="rId9"/>
    <p:sldId id="261" r:id="rId10"/>
    <p:sldId id="275" r:id="rId11"/>
    <p:sldId id="266" r:id="rId12"/>
    <p:sldId id="279" r:id="rId13"/>
    <p:sldId id="270" r:id="rId14"/>
    <p:sldId id="267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/>
    <p:restoredTop sz="94678"/>
  </p:normalViewPr>
  <p:slideViewPr>
    <p:cSldViewPr snapToGrid="0" snapToObjects="1">
      <p:cViewPr varScale="1">
        <p:scale>
          <a:sx n="111" d="100"/>
          <a:sy n="111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AD6E0-8689-6C47-AF3E-67CDAE941145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92C7A5-9185-424E-B341-654B47253BE7}">
      <dgm:prSet phldrT="[Text]" custT="1"/>
      <dgm:spPr/>
      <dgm:t>
        <a:bodyPr/>
        <a:lstStyle/>
        <a:p>
          <a:r>
            <a:rPr lang="en-US" sz="2400" dirty="0"/>
            <a:t>If a student doesn’t earn a 3 or 4 on RISE, they get a </a:t>
          </a:r>
          <a:r>
            <a:rPr lang="en-US" sz="2400" u="sng" dirty="0"/>
            <a:t>second chance</a:t>
          </a:r>
          <a:r>
            <a:rPr lang="en-US" sz="2400" dirty="0"/>
            <a:t> to demonstrate proficiency on the teacher’s final exam.</a:t>
          </a:r>
        </a:p>
      </dgm:t>
    </dgm:pt>
    <dgm:pt modelId="{B70B1381-9C25-FD44-8556-B47A198B6D6A}" type="parTrans" cxnId="{07C1F87C-372D-5642-B601-FC72F6603112}">
      <dgm:prSet/>
      <dgm:spPr/>
      <dgm:t>
        <a:bodyPr/>
        <a:lstStyle/>
        <a:p>
          <a:endParaRPr lang="en-US"/>
        </a:p>
      </dgm:t>
    </dgm:pt>
    <dgm:pt modelId="{B63ECF28-45DD-A54B-9238-3242A9F7AEF0}" type="sibTrans" cxnId="{07C1F87C-372D-5642-B601-FC72F6603112}">
      <dgm:prSet/>
      <dgm:spPr/>
      <dgm:t>
        <a:bodyPr/>
        <a:lstStyle/>
        <a:p>
          <a:endParaRPr lang="en-US"/>
        </a:p>
      </dgm:t>
    </dgm:pt>
    <dgm:pt modelId="{F0D96BE8-EC17-2444-B49E-52743FF5B5C2}">
      <dgm:prSet custT="1"/>
      <dgm:spPr/>
      <dgm:t>
        <a:bodyPr/>
        <a:lstStyle/>
        <a:p>
          <a:r>
            <a:rPr lang="en-US" sz="2400" dirty="0"/>
            <a:t>If an opted-out student did not earn proficiency on the final exam, they may want a </a:t>
          </a:r>
          <a:r>
            <a:rPr lang="en-US" sz="2400" u="sng" dirty="0"/>
            <a:t>second chance</a:t>
          </a:r>
          <a:r>
            <a:rPr lang="en-US" sz="2400" u="none" dirty="0"/>
            <a:t> t</a:t>
          </a:r>
          <a:r>
            <a:rPr lang="en-US" sz="2400" dirty="0"/>
            <a:t>o do better.</a:t>
          </a:r>
        </a:p>
      </dgm:t>
    </dgm:pt>
    <dgm:pt modelId="{4551C9DE-5296-274F-BB86-32B35D9DDD00}" type="parTrans" cxnId="{9CE0D567-338D-3F4B-97DA-7FDDDF2B66E8}">
      <dgm:prSet/>
      <dgm:spPr/>
      <dgm:t>
        <a:bodyPr/>
        <a:lstStyle/>
        <a:p>
          <a:endParaRPr lang="en-US"/>
        </a:p>
      </dgm:t>
    </dgm:pt>
    <dgm:pt modelId="{7A3668DC-97E9-254A-B0A4-D27142E4C090}" type="sibTrans" cxnId="{9CE0D567-338D-3F4B-97DA-7FDDDF2B66E8}">
      <dgm:prSet/>
      <dgm:spPr/>
      <dgm:t>
        <a:bodyPr/>
        <a:lstStyle/>
        <a:p>
          <a:endParaRPr lang="en-US"/>
        </a:p>
      </dgm:t>
    </dgm:pt>
    <dgm:pt modelId="{F8CC42C0-C386-634D-B15F-2B3DF393D6D1}" type="pres">
      <dgm:prSet presAssocID="{79AAD6E0-8689-6C47-AF3E-67CDAE941145}" presName="diagram" presStyleCnt="0">
        <dgm:presLayoutVars>
          <dgm:dir/>
          <dgm:resizeHandles val="exact"/>
        </dgm:presLayoutVars>
      </dgm:prSet>
      <dgm:spPr/>
    </dgm:pt>
    <dgm:pt modelId="{73A94978-399F-5542-99D0-C56192812CC8}" type="pres">
      <dgm:prSet presAssocID="{2C92C7A5-9185-424E-B341-654B47253BE7}" presName="arrow" presStyleLbl="node1" presStyleIdx="0" presStyleCnt="2" custScaleY="110868">
        <dgm:presLayoutVars>
          <dgm:bulletEnabled val="1"/>
        </dgm:presLayoutVars>
      </dgm:prSet>
      <dgm:spPr/>
    </dgm:pt>
    <dgm:pt modelId="{A3E6AD87-73D7-BD43-BF98-36CD6D1BD171}" type="pres">
      <dgm:prSet presAssocID="{F0D96BE8-EC17-2444-B49E-52743FF5B5C2}" presName="arrow" presStyleLbl="node1" presStyleIdx="1" presStyleCnt="2" custAng="0" custScaleY="110707" custRadScaleRad="91153" custRadScaleInc="-308">
        <dgm:presLayoutVars>
          <dgm:bulletEnabled val="1"/>
        </dgm:presLayoutVars>
      </dgm:prSet>
      <dgm:spPr/>
    </dgm:pt>
  </dgm:ptLst>
  <dgm:cxnLst>
    <dgm:cxn modelId="{9CE0D567-338D-3F4B-97DA-7FDDDF2B66E8}" srcId="{79AAD6E0-8689-6C47-AF3E-67CDAE941145}" destId="{F0D96BE8-EC17-2444-B49E-52743FF5B5C2}" srcOrd="1" destOrd="0" parTransId="{4551C9DE-5296-274F-BB86-32B35D9DDD00}" sibTransId="{7A3668DC-97E9-254A-B0A4-D27142E4C090}"/>
    <dgm:cxn modelId="{E97CAA73-757B-9E42-80E2-CA2E702F394E}" type="presOf" srcId="{79AAD6E0-8689-6C47-AF3E-67CDAE941145}" destId="{F8CC42C0-C386-634D-B15F-2B3DF393D6D1}" srcOrd="0" destOrd="0" presId="urn:microsoft.com/office/officeart/2005/8/layout/arrow5"/>
    <dgm:cxn modelId="{07C1F87C-372D-5642-B601-FC72F6603112}" srcId="{79AAD6E0-8689-6C47-AF3E-67CDAE941145}" destId="{2C92C7A5-9185-424E-B341-654B47253BE7}" srcOrd="0" destOrd="0" parTransId="{B70B1381-9C25-FD44-8556-B47A198B6D6A}" sibTransId="{B63ECF28-45DD-A54B-9238-3242A9F7AEF0}"/>
    <dgm:cxn modelId="{41F2CAD5-DD78-6845-BB0A-8A683E391376}" type="presOf" srcId="{2C92C7A5-9185-424E-B341-654B47253BE7}" destId="{73A94978-399F-5542-99D0-C56192812CC8}" srcOrd="0" destOrd="0" presId="urn:microsoft.com/office/officeart/2005/8/layout/arrow5"/>
    <dgm:cxn modelId="{E9B717DC-881A-8D4F-91FE-28A901AB35B1}" type="presOf" srcId="{F0D96BE8-EC17-2444-B49E-52743FF5B5C2}" destId="{A3E6AD87-73D7-BD43-BF98-36CD6D1BD171}" srcOrd="0" destOrd="0" presId="urn:microsoft.com/office/officeart/2005/8/layout/arrow5"/>
    <dgm:cxn modelId="{1FBB8D93-BB36-7842-9D60-0662573B640F}" type="presParOf" srcId="{F8CC42C0-C386-634D-B15F-2B3DF393D6D1}" destId="{73A94978-399F-5542-99D0-C56192812CC8}" srcOrd="0" destOrd="0" presId="urn:microsoft.com/office/officeart/2005/8/layout/arrow5"/>
    <dgm:cxn modelId="{703CCAEA-C638-B94A-8FAD-615C845ECB31}" type="presParOf" srcId="{F8CC42C0-C386-634D-B15F-2B3DF393D6D1}" destId="{A3E6AD87-73D7-BD43-BF98-36CD6D1BD17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94978-399F-5542-99D0-C56192812CC8}">
      <dsp:nvSpPr>
        <dsp:cNvPr id="0" name=""/>
        <dsp:cNvSpPr/>
      </dsp:nvSpPr>
      <dsp:spPr>
        <a:xfrm rot="16200000">
          <a:off x="2911" y="1978"/>
          <a:ext cx="4787324" cy="53076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a student doesn’t earn a 3 or 4 on RISE, they get a </a:t>
          </a:r>
          <a:r>
            <a:rPr lang="en-US" sz="2400" u="sng" kern="1200" dirty="0"/>
            <a:t>second chance</a:t>
          </a:r>
          <a:r>
            <a:rPr lang="en-US" sz="2400" kern="1200" dirty="0"/>
            <a:t> to demonstrate proficiency on the teacher’s final exam.</a:t>
          </a:r>
        </a:p>
      </dsp:txBody>
      <dsp:txXfrm rot="5400000">
        <a:off x="-257232" y="1458952"/>
        <a:ext cx="4469828" cy="2393662"/>
      </dsp:txXfrm>
    </dsp:sp>
    <dsp:sp modelId="{A3E6AD87-73D7-BD43-BF98-36CD6D1BD171}">
      <dsp:nvSpPr>
        <dsp:cNvPr id="0" name=""/>
        <dsp:cNvSpPr/>
      </dsp:nvSpPr>
      <dsp:spPr>
        <a:xfrm rot="5400000">
          <a:off x="6229885" y="-22900"/>
          <a:ext cx="4787324" cy="52999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an opted-out student did not earn proficiency on the final exam, they may want a </a:t>
          </a:r>
          <a:r>
            <a:rPr lang="en-US" sz="2400" u="sng" kern="1200" dirty="0"/>
            <a:t>second chance</a:t>
          </a:r>
          <a:r>
            <a:rPr lang="en-US" sz="2400" u="none" kern="1200" dirty="0"/>
            <a:t> t</a:t>
          </a:r>
          <a:r>
            <a:rPr lang="en-US" sz="2400" kern="1200" dirty="0"/>
            <a:t>o do better.</a:t>
          </a:r>
        </a:p>
      </dsp:txBody>
      <dsp:txXfrm rot="-5400000">
        <a:off x="6811378" y="1430220"/>
        <a:ext cx="4462121" cy="239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6788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321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7401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92430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9251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63412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9021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932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980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90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928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734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3824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8470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59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701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65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30A3-7F71-6C44-9CED-E3C831B41EF3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4BBFE-E17B-7046-B133-2CD8127B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16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t.nextera.questarai.com/tds/#practic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50DD-FA2E-3843-9A65-C1F80C335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Updates from the World of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B33A6-B6C9-6F47-98C5-D4B82117B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Elementary Level Meeting</a:t>
            </a:r>
          </a:p>
          <a:p>
            <a:r>
              <a:rPr lang="en-US" dirty="0"/>
              <a:t>Tuesday, March 19, 2019</a:t>
            </a:r>
          </a:p>
        </p:txBody>
      </p:sp>
    </p:spTree>
    <p:extLst>
      <p:ext uri="{BB962C8B-B14F-4D97-AF65-F5344CB8AC3E}">
        <p14:creationId xmlns:p14="http://schemas.microsoft.com/office/powerpoint/2010/main" val="377502609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260C-106E-3E4C-843B-75382ABB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4641449"/>
            <a:ext cx="9613862" cy="122691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Other lessons learned</a:t>
            </a:r>
            <a:br>
              <a:rPr lang="en-US" sz="4400" b="1" dirty="0"/>
            </a:br>
            <a:r>
              <a:rPr lang="en-US" sz="4400" b="1" dirty="0"/>
              <a:t>from the field?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8693C-50B1-C446-9411-64ECC3D4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448" y="366532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8408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B0CD-C7DD-F940-A02E-70101BF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RISE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320DC-8138-D84E-B64D-841303EC0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821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E164-F55B-5D40-91F8-F0FCF171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Not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851C-3305-2245-A04E-27F33A7B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743892" cy="2235127"/>
          </a:xfrm>
        </p:spPr>
        <p:txBody>
          <a:bodyPr>
            <a:normAutofit/>
          </a:bodyPr>
          <a:lstStyle/>
          <a:p>
            <a:r>
              <a:rPr lang="en-US" sz="3200" dirty="0"/>
              <a:t>This just in from USBE: RISE Summative not ready</a:t>
            </a:r>
          </a:p>
          <a:p>
            <a:r>
              <a:rPr lang="en-US" sz="3200" dirty="0"/>
              <a:t>Some schools will need to be prepared to push back their start date</a:t>
            </a:r>
          </a:p>
          <a:p>
            <a:r>
              <a:rPr lang="en-US" sz="3200" dirty="0"/>
              <a:t>We’ll let you know as soon as it’s ready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36F65-0161-7142-87BE-C5881713B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486" y="4696427"/>
            <a:ext cx="4493791" cy="18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34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6674C-C91D-C84D-A1FC-621FAA6A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Reminders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4956B-1B0F-4447-9C1A-2E8A82D5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99190"/>
            <a:ext cx="10767041" cy="3736999"/>
          </a:xfrm>
        </p:spPr>
        <p:txBody>
          <a:bodyPr>
            <a:noAutofit/>
          </a:bodyPr>
          <a:lstStyle/>
          <a:p>
            <a:r>
              <a:rPr lang="en-US" sz="3200" dirty="0"/>
              <a:t>RISE Science grades 6-8 tests will not be available until April 15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r>
              <a:rPr lang="en-US" sz="3200" dirty="0"/>
              <a:t>Reporting for RISE science and math will be delayed 24 hours.  RISE ELA reports won’t be released until fall.</a:t>
            </a:r>
          </a:p>
          <a:p>
            <a:r>
              <a:rPr lang="en-US" sz="3200" dirty="0"/>
              <a:t>ERA will update proctor codes after 4 pm on a daily basis.</a:t>
            </a:r>
          </a:p>
          <a:p>
            <a:r>
              <a:rPr lang="en-US" sz="3200" dirty="0"/>
              <a:t>90-135 minute timeframe for MOST students (60 minutes for RISE Writing).  Contact Ben for exceptions.</a:t>
            </a:r>
          </a:p>
        </p:txBody>
      </p:sp>
    </p:spTree>
    <p:extLst>
      <p:ext uri="{BB962C8B-B14F-4D97-AF65-F5344CB8AC3E}">
        <p14:creationId xmlns:p14="http://schemas.microsoft.com/office/powerpoint/2010/main" val="305925758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6674C-C91D-C84D-A1FC-621FAA6A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Reminders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4956B-1B0F-4447-9C1A-2E8A82D5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99190"/>
            <a:ext cx="10767041" cy="4352081"/>
          </a:xfrm>
        </p:spPr>
        <p:txBody>
          <a:bodyPr>
            <a:noAutofit/>
          </a:bodyPr>
          <a:lstStyle/>
          <a:p>
            <a:r>
              <a:rPr lang="en-US" sz="3200" dirty="0"/>
              <a:t>Plan to test each segment in one sitting, if possible.</a:t>
            </a:r>
          </a:p>
          <a:p>
            <a:r>
              <a:rPr lang="en-US" sz="3200" dirty="0"/>
              <a:t>Emphasize active proctoring – the system will let kids submit their test without having completed all of the questions.</a:t>
            </a:r>
          </a:p>
          <a:p>
            <a:r>
              <a:rPr lang="en-US" sz="3200" dirty="0"/>
              <a:t>Students should practice using the platform’s tools (especially math) using the Question Sampler or a Benchmark test.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https://ut.nextera.questarai.com/tds/ - practice</a:t>
            </a:r>
            <a:endParaRPr lang="en-US" sz="3200" dirty="0"/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08749250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A35E-A3A0-7B42-99CD-ED1C8F5F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Looking to the Future…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CA87F-526F-7848-90C4-CB55D5F36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2827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1304-CEE4-D84A-B1E7-AEAFFC6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C4DF-F054-FA44-A351-211DD9F5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08475"/>
            <a:ext cx="9613861" cy="3227713"/>
          </a:xfrm>
        </p:spPr>
        <p:txBody>
          <a:bodyPr>
            <a:normAutofit/>
          </a:bodyPr>
          <a:lstStyle/>
          <a:p>
            <a:r>
              <a:rPr lang="en-US" sz="3200" dirty="0"/>
              <a:t>WIDA results are available in late spring.</a:t>
            </a:r>
          </a:p>
          <a:p>
            <a:r>
              <a:rPr lang="en-US" sz="3200" dirty="0"/>
              <a:t>We will deliver the hard copy results to you.</a:t>
            </a:r>
          </a:p>
          <a:p>
            <a:r>
              <a:rPr lang="en-US" sz="3200" dirty="0"/>
              <a:t>State Code requires that WIDA results be mailed home.</a:t>
            </a:r>
          </a:p>
        </p:txBody>
      </p:sp>
    </p:spTree>
    <p:extLst>
      <p:ext uri="{BB962C8B-B14F-4D97-AF65-F5344CB8AC3E}">
        <p14:creationId xmlns:p14="http://schemas.microsoft.com/office/powerpoint/2010/main" val="128621822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248EC-4794-9E4D-9C58-06AE89425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Climate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35559-3883-CA44-8A94-9CDC0B90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85327"/>
            <a:ext cx="9613861" cy="3250862"/>
          </a:xfrm>
        </p:spPr>
        <p:txBody>
          <a:bodyPr/>
          <a:lstStyle/>
          <a:p>
            <a:r>
              <a:rPr lang="en-US" sz="3200" dirty="0"/>
              <a:t>Finishing the RFP process later this month.</a:t>
            </a:r>
          </a:p>
          <a:p>
            <a:r>
              <a:rPr lang="en-US" sz="3200" dirty="0"/>
              <a:t>2019 reports will be released in late-May.</a:t>
            </a:r>
          </a:p>
          <a:p>
            <a:r>
              <a:rPr lang="en-US" sz="3200" dirty="0"/>
              <a:t>Every teacher should receive a copy of their results before summer break.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49293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AA0C-C30E-3B49-BCA6-AEF3A183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679F-46D2-B440-8CEA-76F87F196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104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F5B6-6A01-164B-B0C6-8E68AAD2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Opt-In – State Board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F305C-8005-9A42-B491-7BA4B4D44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R277-404-6: “In accordance with Subsection 53A-15-1403(1), an LEA shall reasonably accommodate a parent’s or guardian’s request to allow a student’s demonstration of proficiency on a state required assessment to fulfill a requirement in a course.”</a:t>
            </a:r>
          </a:p>
        </p:txBody>
      </p:sp>
    </p:spTree>
    <p:extLst>
      <p:ext uri="{BB962C8B-B14F-4D97-AF65-F5344CB8AC3E}">
        <p14:creationId xmlns:p14="http://schemas.microsoft.com/office/powerpoint/2010/main" val="3631520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6B37-8BAF-BB41-8649-9369A441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118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853DA-A18D-7849-9B7D-990F4973E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“A teacher may use a student’s score on the standards assessment adopted under Subsection (2) to improve the student’s academic grade for or demonstrate the student’s competency within a relevant course.”</a:t>
            </a:r>
          </a:p>
          <a:p>
            <a:r>
              <a:rPr lang="en-US" sz="3200" dirty="0"/>
              <a:t>Allowable on RISE now – in the future, Utah Aspire Plus, and the 11</a:t>
            </a:r>
            <a:r>
              <a:rPr lang="en-US" sz="3200" baseline="30000" dirty="0"/>
              <a:t>th</a:t>
            </a:r>
            <a:r>
              <a:rPr lang="en-US" sz="3200" dirty="0"/>
              <a:t> grade administration of the ACT</a:t>
            </a:r>
          </a:p>
        </p:txBody>
      </p:sp>
    </p:spTree>
    <p:extLst>
      <p:ext uri="{BB962C8B-B14F-4D97-AF65-F5344CB8AC3E}">
        <p14:creationId xmlns:p14="http://schemas.microsoft.com/office/powerpoint/2010/main" val="340464803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95D9-3271-4648-9FCA-DE8153B2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F710-AD45-6041-B059-05DB0236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824914" cy="3599316"/>
          </a:xfrm>
        </p:spPr>
        <p:txBody>
          <a:bodyPr>
            <a:noAutofit/>
          </a:bodyPr>
          <a:lstStyle/>
          <a:p>
            <a:r>
              <a:rPr lang="en-US" sz="3200" dirty="0"/>
              <a:t>Good only for RISE math and science this year.  No scores will be published for RISE ELA or Utah Aspire Plus until late summer/early fall.</a:t>
            </a:r>
          </a:p>
          <a:p>
            <a:r>
              <a:rPr lang="en-US" sz="3200" dirty="0"/>
              <a:t>Most logical course requirement would be a final exam, but </a:t>
            </a:r>
            <a:r>
              <a:rPr lang="en-US" sz="3200" u="sng" dirty="0"/>
              <a:t>extra credit may be a possibility</a:t>
            </a:r>
            <a:r>
              <a:rPr lang="en-US" sz="3200" dirty="0"/>
              <a:t>.</a:t>
            </a:r>
          </a:p>
          <a:p>
            <a:r>
              <a:rPr lang="en-US" sz="3200" dirty="0"/>
              <a:t>Students must earn a proficiency rating of 3 or 4 to be eligible.</a:t>
            </a:r>
          </a:p>
        </p:txBody>
      </p:sp>
    </p:spTree>
    <p:extLst>
      <p:ext uri="{BB962C8B-B14F-4D97-AF65-F5344CB8AC3E}">
        <p14:creationId xmlns:p14="http://schemas.microsoft.com/office/powerpoint/2010/main" val="122975581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AD48-0A7B-F44D-BE83-5D04FD64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118 Do’s and Don’ts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61902-56A1-1B43-9475-623D11E48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6350" y="2085519"/>
            <a:ext cx="4472327" cy="693135"/>
          </a:xfrm>
        </p:spPr>
        <p:txBody>
          <a:bodyPr>
            <a:normAutofit/>
          </a:bodyPr>
          <a:lstStyle/>
          <a:p>
            <a:r>
              <a:rPr lang="en-US" sz="2800" u="sng" dirty="0"/>
              <a:t>Do: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DC7E7-FAD3-A442-A6AA-366009223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2778126"/>
            <a:ext cx="4698355" cy="31580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for a course requirement</a:t>
            </a:r>
          </a:p>
          <a:p>
            <a:r>
              <a:rPr lang="en-US" dirty="0"/>
              <a:t>Use to demonstrate competency in a course</a:t>
            </a:r>
          </a:p>
          <a:p>
            <a:r>
              <a:rPr lang="en-US" dirty="0"/>
              <a:t>Use to </a:t>
            </a:r>
            <a:r>
              <a:rPr lang="en-US" i="1" dirty="0"/>
              <a:t>improve</a:t>
            </a:r>
            <a:r>
              <a:rPr lang="en-US" dirty="0"/>
              <a:t> a student’s grade (proficient or above)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9FC783-68D1-5140-8EF3-E84DBA92B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0154" y="2086049"/>
            <a:ext cx="4474028" cy="692076"/>
          </a:xfrm>
        </p:spPr>
        <p:txBody>
          <a:bodyPr>
            <a:normAutofit/>
          </a:bodyPr>
          <a:lstStyle/>
          <a:p>
            <a:r>
              <a:rPr lang="en-US" sz="2800" u="sng" dirty="0"/>
              <a:t>Don’t: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81A920-53B7-E745-9410-F4289C6A2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4123" y="2778126"/>
            <a:ext cx="5945836" cy="37152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nonacademic rewards for participation or performance</a:t>
            </a:r>
          </a:p>
          <a:p>
            <a:r>
              <a:rPr lang="en-US" dirty="0"/>
              <a:t>Reduce or penalize a student’s grade (below proficient)</a:t>
            </a:r>
          </a:p>
          <a:p>
            <a:r>
              <a:rPr lang="en-US" dirty="0"/>
              <a:t>Use to determine an overall course grade</a:t>
            </a:r>
          </a:p>
          <a:p>
            <a:r>
              <a:rPr lang="en-US" dirty="0"/>
              <a:t>Use as the sole indicator to determine a student’s acceptance in a program</a:t>
            </a:r>
          </a:p>
          <a:p>
            <a:r>
              <a:rPr lang="en-US" dirty="0"/>
              <a:t>Use to determine a student’s advancement to the next grade level</a:t>
            </a:r>
          </a:p>
        </p:txBody>
      </p:sp>
    </p:spTree>
    <p:extLst>
      <p:ext uri="{BB962C8B-B14F-4D97-AF65-F5344CB8AC3E}">
        <p14:creationId xmlns:p14="http://schemas.microsoft.com/office/powerpoint/2010/main" val="3557135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74444-F686-134C-8AD3-DA2852CE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556B9-8B01-2345-968D-1CC5A8A20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594" y="2116806"/>
            <a:ext cx="3981691" cy="442035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F66FB-C849-B142-BF10-E26F3181C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632458" cy="3844009"/>
          </a:xfrm>
        </p:spPr>
        <p:txBody>
          <a:bodyPr>
            <a:noAutofit/>
          </a:bodyPr>
          <a:lstStyle/>
          <a:p>
            <a:r>
              <a:rPr lang="en-US" sz="4400" dirty="0"/>
              <a:t>#1 Parent Concern: “You’re punishing my kid.”</a:t>
            </a:r>
          </a:p>
        </p:txBody>
      </p:sp>
    </p:spTree>
    <p:extLst>
      <p:ext uri="{BB962C8B-B14F-4D97-AF65-F5344CB8AC3E}">
        <p14:creationId xmlns:p14="http://schemas.microsoft.com/office/powerpoint/2010/main" val="65431281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E2E7-2C5A-ED4A-B5C8-00E55DA5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FC35B-DA7F-6A47-91C3-FBCF9214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requirement should be of typical length and rigor – like other assessments in that class.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B578B-0A3A-EE46-BA4D-411445079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61" y="3356177"/>
            <a:ext cx="4636739" cy="2897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C98B2-F417-0D4E-B170-89F052B4D020}"/>
              </a:ext>
            </a:extLst>
          </p:cNvPr>
          <p:cNvSpPr txBox="1"/>
          <p:nvPr/>
        </p:nvSpPr>
        <p:spPr>
          <a:xfrm>
            <a:off x="1157468" y="3518704"/>
            <a:ext cx="4629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halkduster" panose="03050602040202020205" pitchFamily="66" charset="77"/>
              </a:rPr>
              <a:t>Remember: No Monster Tests!!</a:t>
            </a:r>
          </a:p>
        </p:txBody>
      </p:sp>
    </p:spTree>
    <p:extLst>
      <p:ext uri="{BB962C8B-B14F-4D97-AF65-F5344CB8AC3E}">
        <p14:creationId xmlns:p14="http://schemas.microsoft.com/office/powerpoint/2010/main" val="286839191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45D610-34D4-1644-B0EE-08770118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C53569-3DF8-9C41-BEF3-E1C765B5F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0995" y="2205056"/>
            <a:ext cx="4213185" cy="421318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EF2CF0-61BB-5B4E-AC5B-DE73EF5B0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344" y="2429470"/>
            <a:ext cx="4586159" cy="3599317"/>
          </a:xfrm>
        </p:spPr>
        <p:txBody>
          <a:bodyPr>
            <a:normAutofit/>
          </a:bodyPr>
          <a:lstStyle/>
          <a:p>
            <a:r>
              <a:rPr lang="en-US" sz="3200" b="1" dirty="0"/>
              <a:t>A student’s grade cannot be penalized for participation in RISE.</a:t>
            </a:r>
          </a:p>
        </p:txBody>
      </p:sp>
    </p:spTree>
    <p:extLst>
      <p:ext uri="{BB962C8B-B14F-4D97-AF65-F5344CB8AC3E}">
        <p14:creationId xmlns:p14="http://schemas.microsoft.com/office/powerpoint/2010/main" val="279978152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E2E7-2C5A-ED4A-B5C8-00E55DA5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4278DF-F326-FA48-A1AF-B1E1713A82F1}"/>
              </a:ext>
            </a:extLst>
          </p:cNvPr>
          <p:cNvGraphicFramePr/>
          <p:nvPr>
            <p:extLst/>
          </p:nvPr>
        </p:nvGraphicFramePr>
        <p:xfrm>
          <a:off x="544010" y="1747777"/>
          <a:ext cx="11308466" cy="5311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4EC7368-D9F6-404E-A55D-CA0CD0A9EC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0750"/>
          <a:stretch/>
        </p:blipFill>
        <p:spPr>
          <a:xfrm>
            <a:off x="4870050" y="3480544"/>
            <a:ext cx="2410426" cy="1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996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607</Words>
  <Application>Microsoft Macintosh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Chalkduster</vt:lpstr>
      <vt:lpstr>Trebuchet MS</vt:lpstr>
      <vt:lpstr>Berlin</vt:lpstr>
      <vt:lpstr>Updates from the World of Testing</vt:lpstr>
      <vt:lpstr>Parental Opt-In – State Board Rule</vt:lpstr>
      <vt:lpstr>HB 118</vt:lpstr>
      <vt:lpstr>Implementation Reminders</vt:lpstr>
      <vt:lpstr>HB 118 Do’s and Don’ts</vt:lpstr>
      <vt:lpstr>Lessons Learned</vt:lpstr>
      <vt:lpstr>Lessons Learned</vt:lpstr>
      <vt:lpstr>Lessons Learned</vt:lpstr>
      <vt:lpstr>Lessons Learned</vt:lpstr>
      <vt:lpstr>Other lessons learned from the field?</vt:lpstr>
      <vt:lpstr>RISE Reminders</vt:lpstr>
      <vt:lpstr>RISE Not Ready</vt:lpstr>
      <vt:lpstr>RISE Reminders</vt:lpstr>
      <vt:lpstr>RISE Reminders</vt:lpstr>
      <vt:lpstr>Looking to the Future…</vt:lpstr>
      <vt:lpstr>WIDA Results</vt:lpstr>
      <vt:lpstr>School Climate Survey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from the World of Testing</dc:title>
  <dc:creator>Microsoft Office User</dc:creator>
  <cp:lastModifiedBy>Microsoft Office User</cp:lastModifiedBy>
  <cp:revision>8</cp:revision>
  <dcterms:created xsi:type="dcterms:W3CDTF">2019-03-18T15:19:44Z</dcterms:created>
  <dcterms:modified xsi:type="dcterms:W3CDTF">2019-03-20T17:30:05Z</dcterms:modified>
</cp:coreProperties>
</file>